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64" r:id="rId3"/>
    <p:sldId id="378" r:id="rId4"/>
    <p:sldId id="379" r:id="rId5"/>
    <p:sldId id="380" r:id="rId6"/>
    <p:sldId id="381" r:id="rId7"/>
    <p:sldId id="382" r:id="rId8"/>
    <p:sldId id="383" r:id="rId9"/>
    <p:sldId id="384" r:id="rId10"/>
    <p:sldId id="385" r:id="rId11"/>
    <p:sldId id="386" r:id="rId12"/>
    <p:sldId id="387" r:id="rId13"/>
    <p:sldId id="38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5" clrIdx="0"/>
  <p:cmAuthor id="1" name="lberg" initials="l" lastIdx="4" clrIdx="1"/>
  <p:cmAuthor id="2" name="bholzworth" initials="b" lastIdx="3" clrIdx="2"/>
  <p:cmAuthor id="3" name="Jeanette Fast Redmond" initials="JFR" lastIdx="5" clrIdx="3"/>
  <p:cmAuthor id="4" name="Joanna Dailey" initials="jd" lastIdx="2"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2" d="100"/>
          <a:sy n="92" d="100"/>
        </p:scale>
        <p:origin x="-17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early Christians wanted to record information about Jesus’ life and ministry before all the people who had known the earthly Jesus passed away.</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Parousia</a:t>
            </a:r>
            <a:r>
              <a:rPr lang="en-US" sz="1200" kern="1200" dirty="0" smtClean="0">
                <a:solidFill>
                  <a:schemeClr val="tx1"/>
                </a:solidFill>
                <a:effectLst/>
                <a:latin typeface="+mn-lt"/>
                <a:ea typeface="+mn-ea"/>
                <a:cs typeface="+mn-cs"/>
              </a:rPr>
              <a:t>, a Greek word that means “arrival,” refers to the second coming of Jesus. The early Christians thought Jesus would be returning soon, perhaps within their lifetimes. When this did not occur, they felt the need to preserve information about his life for future generations.</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Beginning in 66, the Jews revolted against the Roman occupation. The Romans destroyed Jerusalem, including the Temple, in 70, with the last rebels surviving at the fortress Masada until 73. These catastrophic events caused the early Christians to be concerned for the long-term stability and survival of Christianity, which fueled their desire to create a more permanent record of Jesus’ life.</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Just as less information is present in stage 2 than there was at stage 1, so too is there less information at stage 3 than there was at stage 2. That is, the early Christians did not include the </a:t>
            </a:r>
            <a:r>
              <a:rPr lang="en-US" sz="1200" i="1" kern="1200" dirty="0" smtClean="0">
                <a:solidFill>
                  <a:schemeClr val="tx1"/>
                </a:solidFill>
                <a:effectLst/>
                <a:latin typeface="+mn-lt"/>
                <a:ea typeface="+mn-ea"/>
                <a:cs typeface="+mn-cs"/>
              </a:rPr>
              <a:t>entire </a:t>
            </a:r>
            <a:r>
              <a:rPr lang="en-US" sz="1200" kern="1200" dirty="0" smtClean="0">
                <a:solidFill>
                  <a:schemeClr val="tx1"/>
                </a:solidFill>
                <a:effectLst/>
                <a:latin typeface="+mn-lt"/>
                <a:ea typeface="+mn-ea"/>
                <a:cs typeface="+mn-cs"/>
              </a:rPr>
              <a:t>oral tradition about Jesus in their writings. Rather, they selected the material they believed to be most crucial to preserve for future generations of believers. Again, the upside-down pyramid illustrates this filtering or funneling process.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Be sure the students understand that the New Testament writings were all </a:t>
            </a:r>
            <a:r>
              <a:rPr lang="en-US" sz="1200" i="1" kern="1200" dirty="0" smtClean="0">
                <a:solidFill>
                  <a:schemeClr val="tx1"/>
                </a:solidFill>
                <a:effectLst/>
                <a:latin typeface="+mn-lt"/>
                <a:ea typeface="+mn-ea"/>
                <a:cs typeface="+mn-cs"/>
              </a:rPr>
              <a:t>composed by around AD 100</a:t>
            </a:r>
            <a:r>
              <a:rPr lang="en-US" sz="1200" kern="1200" dirty="0" smtClean="0">
                <a:solidFill>
                  <a:schemeClr val="tx1"/>
                </a:solidFill>
                <a:effectLst/>
                <a:latin typeface="+mn-lt"/>
                <a:ea typeface="+mn-ea"/>
                <a:cs typeface="+mn-cs"/>
              </a:rPr>
              <a:t>, but the process of sorting out canonical from </a:t>
            </a:r>
            <a:r>
              <a:rPr lang="en-US" sz="1200" kern="1200" dirty="0" err="1" smtClean="0">
                <a:solidFill>
                  <a:schemeClr val="tx1"/>
                </a:solidFill>
                <a:effectLst/>
                <a:latin typeface="+mn-lt"/>
                <a:ea typeface="+mn-ea"/>
                <a:cs typeface="+mn-cs"/>
              </a:rPr>
              <a:t>noncanonical</a:t>
            </a:r>
            <a:r>
              <a:rPr lang="en-US" sz="1200" kern="1200" dirty="0" smtClean="0">
                <a:solidFill>
                  <a:schemeClr val="tx1"/>
                </a:solidFill>
                <a:effectLst/>
                <a:latin typeface="+mn-lt"/>
                <a:ea typeface="+mn-ea"/>
                <a:cs typeface="+mn-cs"/>
              </a:rPr>
              <a:t> took </a:t>
            </a:r>
            <a:r>
              <a:rPr lang="en-US" sz="1200" i="1" kern="1200" dirty="0" smtClean="0">
                <a:solidFill>
                  <a:schemeClr val="tx1"/>
                </a:solidFill>
                <a:effectLst/>
                <a:latin typeface="+mn-lt"/>
                <a:ea typeface="+mn-ea"/>
                <a:cs typeface="+mn-cs"/>
              </a:rPr>
              <a:t>an additional 100 years.</a:t>
            </a:r>
            <a:r>
              <a:rPr lang="en-US" sz="1200" kern="1200" dirty="0" smtClean="0">
                <a:solidFill>
                  <a:schemeClr val="tx1"/>
                </a:solidFill>
                <a:effectLst/>
                <a:latin typeface="+mn-lt"/>
                <a:ea typeface="+mn-ea"/>
                <a:cs typeface="+mn-cs"/>
              </a:rPr>
              <a:t> Again draw their attention to the upside-down pyramid: not all of the written tradition generated in stage 3 was included in stage 4. Assure the students that they will receive more information about the </a:t>
            </a:r>
            <a:r>
              <a:rPr lang="en-US" sz="1200" kern="1200" dirty="0" err="1" smtClean="0">
                <a:solidFill>
                  <a:schemeClr val="tx1"/>
                </a:solidFill>
                <a:effectLst/>
                <a:latin typeface="+mn-lt"/>
                <a:ea typeface="+mn-ea"/>
                <a:cs typeface="+mn-cs"/>
              </a:rPr>
              <a:t>noncanonical</a:t>
            </a:r>
            <a:r>
              <a:rPr lang="en-US" sz="1200" kern="1200" dirty="0" smtClean="0">
                <a:solidFill>
                  <a:schemeClr val="tx1"/>
                </a:solidFill>
                <a:effectLst/>
                <a:latin typeface="+mn-lt"/>
                <a:ea typeface="+mn-ea"/>
                <a:cs typeface="+mn-cs"/>
              </a:rPr>
              <a:t> writings, including the opportunity to read several excerpts from these writings, during the next class session. Finally, before concluding the PowerPoint presentation, remind the students once again that the student book discusses only the first three of the four stages in the formation of the New Testament canon. Address any questions the students may have regarding this or any other aspect of the presentation.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New Testament developed over a period of approximately 200 years, from the time of Jesus’ earthly life to the time of the completion of the New Testament canon. This presentation will walk the students through this process. Remind them again to take notes and to record approximate dates on the handout “New Testament Timeline” (Document #: TX002240). In addition, acknowledge that article 11 of the student book addresses only the first three of these four stages.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This first stage in the development of the New Testament is Jesus’ earthly lifetime: approximately 33 years. We know that Jesus was born no later than 4 BC, because the Gospels tell us that his birth occurred during the reign of King Herod, who died in 4 BC. Notice the gap between Jesus’ birth and the commencement of his public ministry. Biblical scholars sometimes refer to these years as “the hidden years” because the Gospels contain little information about this time period.</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Invite the students to imagine that they are one of Jesus’ disciples living in Judah at the time of his death and Resurrection. From a perspective of faith in the Risen Christ, ask them to imagine what their </a:t>
            </a:r>
            <a:r>
              <a:rPr lang="en-US" sz="1200" i="1" kern="1200" dirty="0" smtClean="0">
                <a:solidFill>
                  <a:schemeClr val="tx1"/>
                </a:solidFill>
                <a:effectLst/>
                <a:latin typeface="+mn-lt"/>
                <a:ea typeface="+mn-ea"/>
                <a:cs typeface="+mn-cs"/>
              </a:rPr>
              <a:t>first </a:t>
            </a:r>
            <a:r>
              <a:rPr lang="en-US" sz="1200" kern="1200" dirty="0" smtClean="0">
                <a:solidFill>
                  <a:schemeClr val="tx1"/>
                </a:solidFill>
                <a:effectLst/>
                <a:latin typeface="+mn-lt"/>
                <a:ea typeface="+mn-ea"/>
                <a:cs typeface="+mn-cs"/>
              </a:rPr>
              <a:t>course of action would be. Direct their attention to the four options listed on the PowerPoint slide and posted on the signs in the four corners of the classroom. Review these options, and then ask the students to choose one of the four, keeping in mind that this is what they would do </a:t>
            </a:r>
            <a:r>
              <a:rPr lang="en-US" sz="1200" i="1" kern="1200" dirty="0" smtClean="0">
                <a:solidFill>
                  <a:schemeClr val="tx1"/>
                </a:solidFill>
                <a:effectLst/>
                <a:latin typeface="+mn-lt"/>
                <a:ea typeface="+mn-ea"/>
                <a:cs typeface="+mn-cs"/>
              </a:rPr>
              <a:t>first </a:t>
            </a:r>
            <a:r>
              <a:rPr lang="en-US" sz="1200" kern="1200" dirty="0" smtClean="0">
                <a:solidFill>
                  <a:schemeClr val="tx1"/>
                </a:solidFill>
                <a:effectLst/>
                <a:latin typeface="+mn-lt"/>
                <a:ea typeface="+mn-ea"/>
                <a:cs typeface="+mn-cs"/>
              </a:rPr>
              <a:t>after Jesus’ Resurrection (they may imagine exercising the other options later). Direct the students to move to the corner of the room that corresponds with their choice. Once there, ask them to discuss why they made the choice they did with the other students in their corner. Then ask each group to select a spokesperson to share their reasons with the whole class. Allow at least 5 minutes for this process.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Invite each group to report to the class what it discussed. Then ask the students which choice they think Jesus’ disciples </a:t>
            </a:r>
            <a:r>
              <a:rPr lang="en-US" sz="1200" i="1" kern="1200" dirty="0" smtClean="0">
                <a:solidFill>
                  <a:schemeClr val="tx1"/>
                </a:solidFill>
                <a:effectLst/>
                <a:latin typeface="+mn-lt"/>
                <a:ea typeface="+mn-ea"/>
                <a:cs typeface="+mn-cs"/>
              </a:rPr>
              <a:t>actually</a:t>
            </a:r>
            <a:r>
              <a:rPr lang="en-US" sz="1200" kern="1200" dirty="0" smtClean="0">
                <a:solidFill>
                  <a:schemeClr val="tx1"/>
                </a:solidFill>
                <a:effectLst/>
                <a:latin typeface="+mn-lt"/>
                <a:ea typeface="+mn-ea"/>
                <a:cs typeface="+mn-cs"/>
              </a:rPr>
              <a:t> made first: all four of these things happened eventually, but which was first? The answer appears on the next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Draw the students’ attention to the upside-down pyramid graphic if they have not already noticed it. The pyramid is upside down (similar to a funnel) because at each stage, less information is present than in the prior stage. For example, stage 1 includes the </a:t>
            </a:r>
            <a:r>
              <a:rPr lang="en-US" sz="1200" i="1" kern="1200" dirty="0" smtClean="0">
                <a:solidFill>
                  <a:schemeClr val="tx1"/>
                </a:solidFill>
                <a:effectLst/>
                <a:latin typeface="+mn-lt"/>
                <a:ea typeface="+mn-ea"/>
                <a:cs typeface="+mn-cs"/>
              </a:rPr>
              <a:t>entire</a:t>
            </a:r>
            <a:r>
              <a:rPr lang="en-US" sz="1200" kern="1200" dirty="0" smtClean="0">
                <a:solidFill>
                  <a:schemeClr val="tx1"/>
                </a:solidFill>
                <a:effectLst/>
                <a:latin typeface="+mn-lt"/>
                <a:ea typeface="+mn-ea"/>
                <a:cs typeface="+mn-cs"/>
              </a:rPr>
              <a:t> lifetime of Jesus, but stage 2 includes </a:t>
            </a:r>
            <a:r>
              <a:rPr lang="en-US" sz="1200" i="1"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those stories or teachings that the early Christian community selected as most needed and relevant. Further narrowing will occur at stages 3 and 4.</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Use your established procedure for organizing the students into pairs, or simply have them turn to someone near them. Direct the pairs to make a list of the advantages or benefits of oral tradition and a list of the disadvantages or drawbacks to oral tradition. Allow at least 5 minutes for this conversation.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Drawing the class back into the large group, invite some pairs to share the results of their conversation. Possible advantages or benefits to mention include the following:</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Oral tradition is accessible to those who are illiterate.</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allows listeners to ask questions of the speaker.</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allows listeners to get a genuine feel for the speaker’s emotion and a sense of his or her conviction.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Possible disadvantages or drawbacks to mention include the following:</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oral tradition, the information is stored in a person’s brain; therefore, the information may be lost if the person forgets, gets sick, or dies.</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Oral tradition may not be as easy to share with others because it depends on a person who can be in only one place at one time. In certain   circumstances, written tradition may be easier to share and circulate.</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If the person who has shared the oral tradition has already left or is unavailable, it’s impossible to go back and ask him or her to repeat or clarify something. In contrast, information in a book is always available to go back to.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who have played the game “Telephone” may identify changing the story or information as one drawback of oral tradition. However, members of preliterate societies (those of both the ancient and modern worlds) typically develop an acute ability to remember large quantities of information, especially when that information is important or sacred. This ability tends to be lost as a society becomes more literate, like ours. See the background article “Oral Tradition” (Document #: TX002236) for further information.</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Ask the students to imagine the early disciples traveling the known world (on foot and by boat) preaching the Good News. They were on the move a great deal, not staying in one place for long. What kind of writing do you think would have been necessary for them? See if the students can come up with “letters,” more formally known as “epistles.”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Development of the </a:t>
            </a:r>
            <a:r>
              <a:rPr lang="en-US" dirty="0" smtClean="0"/>
              <a:t/>
            </a:r>
            <a:br>
              <a:rPr lang="en-US" dirty="0" smtClean="0"/>
            </a:br>
            <a:r>
              <a:rPr lang="en-US" dirty="0" smtClean="0"/>
              <a:t>New </a:t>
            </a:r>
            <a:r>
              <a:rPr lang="en-US" dirty="0"/>
              <a:t>Testament</a:t>
            </a:r>
          </a:p>
        </p:txBody>
      </p:sp>
      <p:sp>
        <p:nvSpPr>
          <p:cNvPr id="3" name="Subtitle 2"/>
          <p:cNvSpPr>
            <a:spLocks noGrp="1"/>
          </p:cNvSpPr>
          <p:nvPr>
            <p:ph type="subTitle" idx="1"/>
          </p:nvPr>
        </p:nvSpPr>
        <p:spPr/>
        <p:txBody>
          <a:bodyPr/>
          <a:lstStyle/>
          <a:p>
            <a:r>
              <a:rPr lang="en-US" i="1" dirty="0"/>
              <a:t>The </a:t>
            </a:r>
            <a:r>
              <a:rPr lang="en-US" i="1"/>
              <a:t>New </a:t>
            </a:r>
            <a:r>
              <a:rPr lang="en-US" i="1" smtClean="0"/>
              <a:t>Testament</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TX002238</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990600"/>
            <a:ext cx="8991600" cy="2286000"/>
          </a:xfrm>
          <a:prstGeom prst="rect">
            <a:avLst/>
          </a:prstGeom>
        </p:spPr>
        <p:txBody>
          <a:bodyPr>
            <a:noAutofit/>
          </a:bodyPr>
          <a:lstStyle/>
          <a:p>
            <a:pPr algn="ctr"/>
            <a:r>
              <a:rPr lang="en-US" sz="2400" b="1" dirty="0">
                <a:latin typeface="Arial" pitchFamily="34" charset="0"/>
                <a:cs typeface="Arial" pitchFamily="34" charset="0"/>
              </a:rPr>
              <a:t>New Testament letters (or epistles) begin to be written during the oral tradition stage.</a:t>
            </a:r>
          </a:p>
        </p:txBody>
      </p:sp>
      <p:sp>
        <p:nvSpPr>
          <p:cNvPr id="9" name="TextBox 8"/>
          <p:cNvSpPr txBox="1"/>
          <p:nvPr/>
        </p:nvSpPr>
        <p:spPr bwMode="auto">
          <a:xfrm>
            <a:off x="2276368" y="1924883"/>
            <a:ext cx="6553200" cy="4247317"/>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smtClean="0">
                <a:latin typeface="Arial" pitchFamily="34" charset="0"/>
                <a:cs typeface="Arial" pitchFamily="34" charset="0"/>
              </a:rPr>
              <a:t>Paul’s </a:t>
            </a:r>
            <a:r>
              <a:rPr lang="en-US" dirty="0">
                <a:latin typeface="Arial" pitchFamily="34" charset="0"/>
                <a:cs typeface="Arial" pitchFamily="34" charset="0"/>
              </a:rPr>
              <a:t>epistles were the first writings of the New Testament</a:t>
            </a:r>
            <a:r>
              <a:rPr lang="en-US" dirty="0" smtClean="0">
                <a:latin typeface="Arial" pitchFamily="34" charset="0"/>
                <a:cs typeface="Arial" pitchFamily="34" charset="0"/>
              </a:rPr>
              <a:t>.</a:t>
            </a:r>
          </a:p>
          <a:p>
            <a:pPr marL="285750" lvl="0" indent="-285750">
              <a:buFont typeface="Arial" pitchFamily="34" charset="0"/>
              <a:buChar char="•"/>
            </a:pPr>
            <a:endParaRPr lang="en-US" dirty="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Of </a:t>
            </a:r>
            <a:r>
              <a:rPr lang="en-US" dirty="0">
                <a:latin typeface="Arial" pitchFamily="34" charset="0"/>
                <a:cs typeface="Arial" pitchFamily="34" charset="0"/>
              </a:rPr>
              <a:t>these, the First Letter to the Thessalonians (the Christian community in the city of Thessalonica) is believed to be the earliest document in the entire New Testament, written around AD 50</a:t>
            </a:r>
            <a:r>
              <a:rPr lang="en-US" dirty="0" smtClean="0">
                <a:latin typeface="Arial" pitchFamily="34" charset="0"/>
                <a:cs typeface="Arial" pitchFamily="34" charset="0"/>
              </a:rPr>
              <a:t>.</a:t>
            </a:r>
          </a:p>
          <a:p>
            <a:pPr marL="285750" lvl="0" indent="-285750">
              <a:buFont typeface="Arial" pitchFamily="34" charset="0"/>
              <a:buChar char="•"/>
            </a:pPr>
            <a:endParaRPr lang="en-US" dirty="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Paul </a:t>
            </a:r>
            <a:r>
              <a:rPr lang="en-US" dirty="0">
                <a:latin typeface="Arial" pitchFamily="34" charset="0"/>
                <a:cs typeface="Arial" pitchFamily="34" charset="0"/>
              </a:rPr>
              <a:t>wrote to individuals and groups he had already visited to remind them of what he had taught them and to respond to their questions and concerns. Therefore he wrote out of the need to support these fledgling Christians in their growing faith</a:t>
            </a:r>
            <a:r>
              <a:rPr lang="en-US" dirty="0" smtClean="0">
                <a:latin typeface="Arial" pitchFamily="34" charset="0"/>
                <a:cs typeface="Arial" pitchFamily="34" charset="0"/>
              </a:rPr>
              <a:t>.</a:t>
            </a:r>
          </a:p>
          <a:p>
            <a:pPr marL="285750" lvl="0" indent="-285750">
              <a:buFont typeface="Arial" pitchFamily="34" charset="0"/>
              <a:buChar char="•"/>
            </a:pPr>
            <a:endParaRPr lang="en-US" dirty="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Much </a:t>
            </a:r>
            <a:r>
              <a:rPr lang="en-US" dirty="0">
                <a:latin typeface="Arial" pitchFamily="34" charset="0"/>
                <a:cs typeface="Arial" pitchFamily="34" charset="0"/>
              </a:rPr>
              <a:t>more information about Paul will be coming later in this course.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30" y="1600200"/>
            <a:ext cx="2024062" cy="3023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6762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813111"/>
            <a:ext cx="8991600" cy="2463489"/>
          </a:xfrm>
          <a:prstGeom prst="rect">
            <a:avLst/>
          </a:prstGeom>
        </p:spPr>
        <p:txBody>
          <a:bodyPr>
            <a:noAutofit/>
          </a:bodyPr>
          <a:lstStyle/>
          <a:p>
            <a:pPr algn="ctr"/>
            <a:r>
              <a:rPr lang="en-US" sz="2400" b="1" dirty="0">
                <a:latin typeface="Arial" pitchFamily="34" charset="0"/>
                <a:cs typeface="Arial" pitchFamily="34" charset="0"/>
              </a:rPr>
              <a:t>Stage 3: Written Tradition</a:t>
            </a:r>
          </a:p>
        </p:txBody>
      </p:sp>
      <p:sp>
        <p:nvSpPr>
          <p:cNvPr id="9" name="TextBox 8"/>
          <p:cNvSpPr txBox="1"/>
          <p:nvPr/>
        </p:nvSpPr>
        <p:spPr bwMode="auto">
          <a:xfrm>
            <a:off x="4458625" y="1328678"/>
            <a:ext cx="4532975" cy="4801314"/>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smtClean="0">
                <a:latin typeface="Arial" pitchFamily="34" charset="0"/>
                <a:cs typeface="Arial" pitchFamily="34" charset="0"/>
              </a:rPr>
              <a:t>As </a:t>
            </a:r>
            <a:r>
              <a:rPr lang="en-US" dirty="0">
                <a:latin typeface="Arial" pitchFamily="34" charset="0"/>
                <a:cs typeface="Arial" pitchFamily="34" charset="0"/>
              </a:rPr>
              <a:t>the drawbacks of oral tradition began to outweigh its benefits, the early Christian community moved to written tradition</a:t>
            </a:r>
            <a:r>
              <a:rPr lang="en-US" dirty="0" smtClean="0">
                <a:latin typeface="Arial" pitchFamily="34" charset="0"/>
                <a:cs typeface="Arial" pitchFamily="34" charset="0"/>
              </a:rPr>
              <a:t>.</a:t>
            </a:r>
          </a:p>
          <a:p>
            <a:pPr marL="285750" lvl="0" indent="-285750">
              <a:buFont typeface="Arial" pitchFamily="34" charset="0"/>
              <a:buChar char="•"/>
            </a:pPr>
            <a:endParaRPr lang="en-US" dirty="0" smtClean="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Letters</a:t>
            </a:r>
            <a:r>
              <a:rPr lang="en-US" dirty="0">
                <a:latin typeface="Arial" pitchFamily="34" charset="0"/>
                <a:cs typeface="Arial" pitchFamily="34" charset="0"/>
              </a:rPr>
              <a:t>, which early Christians began to write out of necessity during stage 2, continue to be written during stage 3</a:t>
            </a:r>
            <a:r>
              <a:rPr lang="en-US" dirty="0" smtClean="0">
                <a:latin typeface="Arial" pitchFamily="34" charset="0"/>
                <a:cs typeface="Arial" pitchFamily="34" charset="0"/>
              </a:rPr>
              <a:t>.</a:t>
            </a:r>
          </a:p>
          <a:p>
            <a:pPr marL="285750" lvl="0" indent="-285750">
              <a:buFont typeface="Arial" pitchFamily="34" charset="0"/>
              <a:buChar char="•"/>
            </a:pPr>
            <a:endParaRPr lang="en-US" dirty="0" smtClean="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Most </a:t>
            </a:r>
            <a:r>
              <a:rPr lang="en-US" dirty="0">
                <a:latin typeface="Arial" pitchFamily="34" charset="0"/>
                <a:cs typeface="Arial" pitchFamily="34" charset="0"/>
              </a:rPr>
              <a:t>significantly, the Gospels were written during stage 3</a:t>
            </a:r>
            <a:r>
              <a:rPr lang="en-US" dirty="0" smtClean="0">
                <a:latin typeface="Arial" pitchFamily="34" charset="0"/>
                <a:cs typeface="Arial" pitchFamily="34" charset="0"/>
              </a:rPr>
              <a:t>.</a:t>
            </a:r>
          </a:p>
          <a:p>
            <a:pPr marL="285750" lvl="0" indent="-285750">
              <a:buFont typeface="Arial" pitchFamily="34" charset="0"/>
              <a:buChar char="•"/>
            </a:pPr>
            <a:endParaRPr lang="en-US" dirty="0" smtClean="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Stage </a:t>
            </a:r>
            <a:r>
              <a:rPr lang="en-US" dirty="0">
                <a:latin typeface="Arial" pitchFamily="34" charset="0"/>
                <a:cs typeface="Arial" pitchFamily="34" charset="0"/>
              </a:rPr>
              <a:t>3 begins around AD 65 with the writing of Mark’s Gospel, continues through the writing of Matthew’s and Luke’s Gospels, and concludes around 95 with the writing of John’s Gospel.</a:t>
            </a:r>
          </a:p>
        </p:txBody>
      </p:sp>
      <p:sp>
        <p:nvSpPr>
          <p:cNvPr id="11" name="Isosceles Triangle 10"/>
          <p:cNvSpPr/>
          <p:nvPr/>
        </p:nvSpPr>
        <p:spPr>
          <a:xfrm rot="10800000">
            <a:off x="152398" y="1676399"/>
            <a:ext cx="4306225" cy="41084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6285" y="3657600"/>
            <a:ext cx="4282339"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TextBox 11"/>
          <p:cNvSpPr txBox="1"/>
          <p:nvPr/>
        </p:nvSpPr>
        <p:spPr bwMode="auto">
          <a:xfrm>
            <a:off x="463521" y="3890780"/>
            <a:ext cx="3721156" cy="369332"/>
          </a:xfrm>
          <a:prstGeom prst="rect">
            <a:avLst/>
          </a:prstGeom>
          <a:noFill/>
          <a:ln w="9525">
            <a:noFill/>
            <a:miter lim="800000"/>
            <a:headEnd/>
            <a:tailEnd/>
          </a:ln>
        </p:spPr>
        <p:txBody>
          <a:bodyPr wrap="square" rtlCol="0">
            <a:spAutoFit/>
          </a:bodyPr>
          <a:lstStyle/>
          <a:p>
            <a:pPr algn="ctr"/>
            <a:r>
              <a:rPr lang="en-US" b="1" dirty="0">
                <a:latin typeface="Arial Black" pitchFamily="34" charset="0"/>
              </a:rPr>
              <a:t>written tradition</a:t>
            </a:r>
            <a:endParaRPr lang="en-US" dirty="0">
              <a:solidFill>
                <a:schemeClr val="bg1">
                  <a:lumMod val="65000"/>
                </a:schemeClr>
              </a:solidFill>
              <a:latin typeface="Arial Black" pitchFamily="34" charset="0"/>
            </a:endParaRPr>
          </a:p>
        </p:txBody>
      </p:sp>
    </p:spTree>
    <p:extLst>
      <p:ext uri="{BB962C8B-B14F-4D97-AF65-F5344CB8AC3E}">
        <p14:creationId xmlns:p14="http://schemas.microsoft.com/office/powerpoint/2010/main" val="977636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813111"/>
            <a:ext cx="8991600" cy="2463489"/>
          </a:xfrm>
          <a:prstGeom prst="rect">
            <a:avLst/>
          </a:prstGeom>
        </p:spPr>
        <p:txBody>
          <a:bodyPr>
            <a:noAutofit/>
          </a:bodyPr>
          <a:lstStyle/>
          <a:p>
            <a:pPr algn="ctr"/>
            <a:r>
              <a:rPr lang="en-US" sz="2400" b="1" dirty="0">
                <a:latin typeface="Arial" pitchFamily="34" charset="0"/>
                <a:cs typeface="Arial" pitchFamily="34" charset="0"/>
              </a:rPr>
              <a:t>Stage </a:t>
            </a:r>
            <a:r>
              <a:rPr lang="en-US" sz="2400" b="1" dirty="0" smtClean="0">
                <a:latin typeface="Arial" pitchFamily="34" charset="0"/>
                <a:cs typeface="Arial" pitchFamily="34" charset="0"/>
              </a:rPr>
              <a:t>3, </a:t>
            </a:r>
            <a:r>
              <a:rPr lang="en-US" sz="2400" b="1" dirty="0">
                <a:latin typeface="Arial" pitchFamily="34" charset="0"/>
                <a:cs typeface="Arial" pitchFamily="34" charset="0"/>
              </a:rPr>
              <a:t>continued: Why the move to written tradition? The early Christian community shifted its focus from oral tradition to written tradition for several reasons:</a:t>
            </a:r>
          </a:p>
        </p:txBody>
      </p:sp>
      <p:sp>
        <p:nvSpPr>
          <p:cNvPr id="9" name="TextBox 8"/>
          <p:cNvSpPr txBox="1"/>
          <p:nvPr/>
        </p:nvSpPr>
        <p:spPr bwMode="auto">
          <a:xfrm>
            <a:off x="4767618" y="2537936"/>
            <a:ext cx="4114798" cy="1477328"/>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smtClean="0">
                <a:latin typeface="Arial" pitchFamily="34" charset="0"/>
                <a:cs typeface="Arial" pitchFamily="34" charset="0"/>
              </a:rPr>
              <a:t>the </a:t>
            </a:r>
            <a:r>
              <a:rPr lang="en-US" dirty="0">
                <a:latin typeface="Arial" pitchFamily="34" charset="0"/>
                <a:cs typeface="Arial" pitchFamily="34" charset="0"/>
              </a:rPr>
              <a:t>death of the </a:t>
            </a:r>
            <a:r>
              <a:rPr lang="en-US" dirty="0" smtClean="0">
                <a:latin typeface="Arial" pitchFamily="34" charset="0"/>
                <a:cs typeface="Arial" pitchFamily="34" charset="0"/>
              </a:rPr>
              <a:t>disciples</a:t>
            </a:r>
          </a:p>
          <a:p>
            <a:pPr marL="285750" lvl="0" indent="-285750">
              <a:buFont typeface="Arial" pitchFamily="34" charset="0"/>
              <a:buChar char="•"/>
            </a:pPr>
            <a:endParaRPr lang="en-US" dirty="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the </a:t>
            </a:r>
            <a:r>
              <a:rPr lang="en-US" dirty="0">
                <a:latin typeface="Arial" pitchFamily="34" charset="0"/>
                <a:cs typeface="Arial" pitchFamily="34" charset="0"/>
              </a:rPr>
              <a:t>delay of the </a:t>
            </a:r>
            <a:r>
              <a:rPr lang="en-US" dirty="0" err="1">
                <a:latin typeface="Arial" pitchFamily="34" charset="0"/>
                <a:cs typeface="Arial" pitchFamily="34" charset="0"/>
              </a:rPr>
              <a:t>p</a:t>
            </a:r>
            <a:r>
              <a:rPr lang="en-US" dirty="0" err="1" smtClean="0">
                <a:latin typeface="Arial" pitchFamily="34" charset="0"/>
                <a:cs typeface="Arial" pitchFamily="34" charset="0"/>
              </a:rPr>
              <a:t>arousia</a:t>
            </a:r>
            <a:endParaRPr lang="en-US" dirty="0" smtClean="0">
              <a:latin typeface="Arial" pitchFamily="34" charset="0"/>
              <a:cs typeface="Arial" pitchFamily="34" charset="0"/>
            </a:endParaRPr>
          </a:p>
          <a:p>
            <a:pPr marL="285750" lvl="0" indent="-285750">
              <a:buFont typeface="Arial" pitchFamily="34" charset="0"/>
              <a:buChar char="•"/>
            </a:pPr>
            <a:endParaRPr lang="en-US" dirty="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the </a:t>
            </a:r>
            <a:r>
              <a:rPr lang="en-US" dirty="0">
                <a:latin typeface="Arial" pitchFamily="34" charset="0"/>
                <a:cs typeface="Arial" pitchFamily="34" charset="0"/>
              </a:rPr>
              <a:t>Jewish revolt of AD 66–73</a:t>
            </a:r>
          </a:p>
        </p:txBody>
      </p:sp>
      <p:sp>
        <p:nvSpPr>
          <p:cNvPr id="11" name="Isosceles Triangle 10"/>
          <p:cNvSpPr/>
          <p:nvPr/>
        </p:nvSpPr>
        <p:spPr>
          <a:xfrm rot="10800000">
            <a:off x="304799" y="2209800"/>
            <a:ext cx="4279142" cy="419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0542" y="4406205"/>
            <a:ext cx="4343400"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TextBox 11"/>
          <p:cNvSpPr txBox="1"/>
          <p:nvPr/>
        </p:nvSpPr>
        <p:spPr bwMode="auto">
          <a:xfrm>
            <a:off x="556716" y="4646473"/>
            <a:ext cx="3721156" cy="369332"/>
          </a:xfrm>
          <a:prstGeom prst="rect">
            <a:avLst/>
          </a:prstGeom>
          <a:noFill/>
          <a:ln w="9525">
            <a:noFill/>
            <a:miter lim="800000"/>
            <a:headEnd/>
            <a:tailEnd/>
          </a:ln>
        </p:spPr>
        <p:txBody>
          <a:bodyPr wrap="square" rtlCol="0">
            <a:spAutoFit/>
          </a:bodyPr>
          <a:lstStyle/>
          <a:p>
            <a:pPr algn="ctr"/>
            <a:r>
              <a:rPr lang="en-US" b="1" dirty="0">
                <a:latin typeface="Arial Black" pitchFamily="34" charset="0"/>
              </a:rPr>
              <a:t>written tradition</a:t>
            </a:r>
            <a:endParaRPr lang="en-US" dirty="0">
              <a:solidFill>
                <a:schemeClr val="bg1">
                  <a:lumMod val="65000"/>
                </a:schemeClr>
              </a:solidFill>
              <a:latin typeface="Arial Black" pitchFamily="34" charset="0"/>
            </a:endParaRPr>
          </a:p>
        </p:txBody>
      </p:sp>
    </p:spTree>
    <p:extLst>
      <p:ext uri="{BB962C8B-B14F-4D97-AF65-F5344CB8AC3E}">
        <p14:creationId xmlns:p14="http://schemas.microsoft.com/office/powerpoint/2010/main" val="2233689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0" y="914400"/>
            <a:ext cx="8991600" cy="2286000"/>
          </a:xfrm>
          <a:prstGeom prst="rect">
            <a:avLst/>
          </a:prstGeom>
        </p:spPr>
        <p:txBody>
          <a:bodyPr>
            <a:noAutofit/>
          </a:bodyPr>
          <a:lstStyle/>
          <a:p>
            <a:pPr algn="ctr"/>
            <a:r>
              <a:rPr lang="en-US" sz="2400" b="1" dirty="0">
                <a:latin typeface="Arial" pitchFamily="34" charset="0"/>
                <a:cs typeface="Arial" pitchFamily="34" charset="0"/>
              </a:rPr>
              <a:t>Stage 4: The Inclusion of Inspired Texts in the Canon</a:t>
            </a:r>
          </a:p>
        </p:txBody>
      </p:sp>
      <p:sp>
        <p:nvSpPr>
          <p:cNvPr id="9" name="TextBox 8"/>
          <p:cNvSpPr txBox="1"/>
          <p:nvPr/>
        </p:nvSpPr>
        <p:spPr bwMode="auto">
          <a:xfrm>
            <a:off x="3398861" y="1600200"/>
            <a:ext cx="5592739" cy="4770537"/>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sz="1600" dirty="0" smtClean="0">
                <a:latin typeface="Arial" pitchFamily="34" charset="0"/>
                <a:cs typeface="Arial" pitchFamily="34" charset="0"/>
              </a:rPr>
              <a:t>The </a:t>
            </a:r>
            <a:r>
              <a:rPr lang="en-US" sz="1600" dirty="0">
                <a:latin typeface="Arial" pitchFamily="34" charset="0"/>
                <a:cs typeface="Arial" pitchFamily="34" charset="0"/>
              </a:rPr>
              <a:t>writings of the New </a:t>
            </a:r>
            <a:r>
              <a:rPr lang="en-US" sz="1600" dirty="0" smtClean="0">
                <a:latin typeface="Arial" pitchFamily="34" charset="0"/>
                <a:cs typeface="Arial" pitchFamily="34" charset="0"/>
              </a:rPr>
              <a:t>Testament—twenty-seven books—were </a:t>
            </a:r>
            <a:r>
              <a:rPr lang="en-US" sz="1600" dirty="0">
                <a:latin typeface="Arial" pitchFamily="34" charset="0"/>
                <a:cs typeface="Arial" pitchFamily="34" charset="0"/>
              </a:rPr>
              <a:t>completed around AD 100</a:t>
            </a:r>
            <a:r>
              <a:rPr lang="en-US" sz="1600" dirty="0" smtClean="0">
                <a:latin typeface="Arial" pitchFamily="34" charset="0"/>
                <a:cs typeface="Arial" pitchFamily="34" charset="0"/>
              </a:rPr>
              <a:t>.</a:t>
            </a:r>
            <a:br>
              <a:rPr lang="en-US" sz="1600" dirty="0" smtClean="0">
                <a:latin typeface="Arial" pitchFamily="34" charset="0"/>
                <a:cs typeface="Arial" pitchFamily="34" charset="0"/>
              </a:rPr>
            </a:br>
            <a:r>
              <a:rPr lang="en-US" sz="1600" dirty="0" smtClean="0">
                <a:latin typeface="Arial" pitchFamily="34" charset="0"/>
                <a:cs typeface="Arial" pitchFamily="34" charset="0"/>
              </a:rPr>
              <a:t>These </a:t>
            </a:r>
            <a:r>
              <a:rPr lang="en-US" sz="1600" dirty="0">
                <a:latin typeface="Arial" pitchFamily="34" charset="0"/>
                <a:cs typeface="Arial" pitchFamily="34" charset="0"/>
              </a:rPr>
              <a:t>twenty-seven books were not the only writings about Jesus composed during the first and second centuries.</a:t>
            </a:r>
          </a:p>
          <a:p>
            <a:pPr marL="285750" lvl="0" indent="-285750">
              <a:buFont typeface="Arial" pitchFamily="34" charset="0"/>
              <a:buChar char="•"/>
            </a:pPr>
            <a:r>
              <a:rPr lang="en-US" sz="1600" dirty="0" smtClean="0">
                <a:latin typeface="Arial" pitchFamily="34" charset="0"/>
                <a:cs typeface="Arial" pitchFamily="34" charset="0"/>
              </a:rPr>
              <a:t>Many </a:t>
            </a:r>
            <a:r>
              <a:rPr lang="en-US" sz="1600" dirty="0">
                <a:latin typeface="Arial" pitchFamily="34" charset="0"/>
                <a:cs typeface="Arial" pitchFamily="34" charset="0"/>
              </a:rPr>
              <a:t>other writings about Jesus, including other gospels, were in circulation at this time</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a:p>
            <a:pPr marL="285750" lvl="0" indent="-285750">
              <a:buFont typeface="Arial" pitchFamily="34" charset="0"/>
              <a:buChar char="•"/>
            </a:pPr>
            <a:r>
              <a:rPr lang="en-US" sz="1600" dirty="0" smtClean="0">
                <a:latin typeface="Arial" pitchFamily="34" charset="0"/>
                <a:cs typeface="Arial" pitchFamily="34" charset="0"/>
              </a:rPr>
              <a:t>Early </a:t>
            </a:r>
            <a:r>
              <a:rPr lang="en-US" sz="1600" dirty="0">
                <a:latin typeface="Arial" pitchFamily="34" charset="0"/>
                <a:cs typeface="Arial" pitchFamily="34" charset="0"/>
              </a:rPr>
              <a:t>Church leaders, with the guidance of the Holy Spirit, determined which of these writings to include in the canon of the New Testament</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a:p>
            <a:pPr marL="285750" lvl="0" indent="-285750">
              <a:buFont typeface="Arial" pitchFamily="34" charset="0"/>
              <a:buChar char="•"/>
            </a:pPr>
            <a:r>
              <a:rPr lang="en-US" sz="1600" dirty="0" smtClean="0">
                <a:latin typeface="Arial" pitchFamily="34" charset="0"/>
                <a:cs typeface="Arial" pitchFamily="34" charset="0"/>
              </a:rPr>
              <a:t>A </a:t>
            </a:r>
            <a:r>
              <a:rPr lang="en-US" sz="1600" i="1" dirty="0">
                <a:latin typeface="Arial" pitchFamily="34" charset="0"/>
                <a:cs typeface="Arial" pitchFamily="34" charset="0"/>
              </a:rPr>
              <a:t>canon</a:t>
            </a:r>
            <a:r>
              <a:rPr lang="en-US" sz="1600" dirty="0">
                <a:latin typeface="Arial" pitchFamily="34" charset="0"/>
                <a:cs typeface="Arial" pitchFamily="34" charset="0"/>
              </a:rPr>
              <a:t> is a list or collection of special, sacred, or authoritative writings</a:t>
            </a:r>
            <a:r>
              <a:rPr lang="en-US" sz="1600" dirty="0" smtClean="0">
                <a:latin typeface="Arial" pitchFamily="34" charset="0"/>
                <a:cs typeface="Arial" pitchFamily="34" charset="0"/>
              </a:rPr>
              <a:t>.</a:t>
            </a:r>
          </a:p>
          <a:p>
            <a:pPr marL="285750" lvl="0" indent="-285750">
              <a:buFont typeface="Arial" pitchFamily="34" charset="0"/>
              <a:buChar char="•"/>
            </a:pPr>
            <a:r>
              <a:rPr lang="en-US" sz="1600" dirty="0" smtClean="0">
                <a:latin typeface="Arial" pitchFamily="34" charset="0"/>
                <a:cs typeface="Arial" pitchFamily="34" charset="0"/>
              </a:rPr>
              <a:t>Those </a:t>
            </a:r>
            <a:r>
              <a:rPr lang="en-US" sz="1600" dirty="0">
                <a:latin typeface="Arial" pitchFamily="34" charset="0"/>
                <a:cs typeface="Arial" pitchFamily="34" charset="0"/>
              </a:rPr>
              <a:t>writings which were not included—those writings determined not to have been inspired by the Holy Spirit—are called “</a:t>
            </a:r>
            <a:r>
              <a:rPr lang="en-US" sz="1600" dirty="0" err="1">
                <a:latin typeface="Arial" pitchFamily="34" charset="0"/>
                <a:cs typeface="Arial" pitchFamily="34" charset="0"/>
              </a:rPr>
              <a:t>noncanonical</a:t>
            </a:r>
            <a:r>
              <a:rPr lang="en-US" sz="1600" dirty="0">
                <a:latin typeface="Arial" pitchFamily="34" charset="0"/>
                <a:cs typeface="Arial" pitchFamily="34" charset="0"/>
              </a:rPr>
              <a:t>,” “extracanonical,” or “apocryphal” writings</a:t>
            </a:r>
            <a:r>
              <a:rPr lang="en-US" sz="1600" dirty="0" smtClean="0">
                <a:latin typeface="Arial" pitchFamily="34" charset="0"/>
                <a:cs typeface="Arial" pitchFamily="34" charset="0"/>
              </a:rPr>
              <a:t>.</a:t>
            </a:r>
          </a:p>
          <a:p>
            <a:pPr marL="285750" lvl="0" indent="-285750">
              <a:buFont typeface="Arial" pitchFamily="34" charset="0"/>
              <a:buChar char="•"/>
            </a:pPr>
            <a:r>
              <a:rPr lang="en-US" sz="1600" dirty="0" smtClean="0">
                <a:latin typeface="Arial" pitchFamily="34" charset="0"/>
                <a:cs typeface="Arial" pitchFamily="34" charset="0"/>
              </a:rPr>
              <a:t>The </a:t>
            </a:r>
            <a:r>
              <a:rPr lang="en-US" sz="1600" dirty="0">
                <a:latin typeface="Arial" pitchFamily="34" charset="0"/>
                <a:cs typeface="Arial" pitchFamily="34" charset="0"/>
              </a:rPr>
              <a:t>process of definitively forming the New Testament </a:t>
            </a:r>
            <a:r>
              <a:rPr lang="en-US" sz="1600" dirty="0" smtClean="0">
                <a:latin typeface="Arial" pitchFamily="34" charset="0"/>
                <a:cs typeface="Arial" pitchFamily="34" charset="0"/>
              </a:rPr>
              <a:t>canon </a:t>
            </a:r>
            <a:r>
              <a:rPr lang="en-US" sz="1600" dirty="0">
                <a:latin typeface="Arial" pitchFamily="34" charset="0"/>
                <a:cs typeface="Arial" pitchFamily="34" charset="0"/>
              </a:rPr>
              <a:t>took approximately 100 years: it was completed around the year 200</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11" name="Isosceles Triangle 10"/>
          <p:cNvSpPr/>
          <p:nvPr/>
        </p:nvSpPr>
        <p:spPr>
          <a:xfrm rot="10800000">
            <a:off x="175430" y="1922250"/>
            <a:ext cx="3124199" cy="36575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5429" y="3810000"/>
            <a:ext cx="3223431"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TextBox 6"/>
          <p:cNvSpPr txBox="1"/>
          <p:nvPr/>
        </p:nvSpPr>
        <p:spPr bwMode="auto">
          <a:xfrm>
            <a:off x="175429" y="3904940"/>
            <a:ext cx="3124200" cy="523220"/>
          </a:xfrm>
          <a:prstGeom prst="rect">
            <a:avLst/>
          </a:prstGeom>
          <a:noFill/>
          <a:ln w="9525">
            <a:noFill/>
            <a:miter lim="800000"/>
            <a:headEnd/>
            <a:tailEnd/>
          </a:ln>
        </p:spPr>
        <p:txBody>
          <a:bodyPr wrap="square" rtlCol="0">
            <a:spAutoFit/>
          </a:bodyPr>
          <a:lstStyle/>
          <a:p>
            <a:pPr algn="ctr"/>
            <a:r>
              <a:rPr lang="en-US" sz="1400" b="1" dirty="0">
                <a:latin typeface="Arial Black" pitchFamily="34" charset="0"/>
              </a:rPr>
              <a:t>the inclusion of inspired texts in </a:t>
            </a:r>
            <a:r>
              <a:rPr lang="en-US" sz="1400" b="1" dirty="0" smtClean="0">
                <a:latin typeface="Arial Black" pitchFamily="34" charset="0"/>
              </a:rPr>
              <a:t>the </a:t>
            </a:r>
            <a:r>
              <a:rPr lang="en-US" sz="1400" b="1" dirty="0">
                <a:latin typeface="Arial Black" pitchFamily="34" charset="0"/>
              </a:rPr>
              <a:t>canon</a:t>
            </a:r>
            <a:endParaRPr lang="en-US" sz="1400" dirty="0">
              <a:solidFill>
                <a:schemeClr val="bg1">
                  <a:lumMod val="65000"/>
                </a:schemeClr>
              </a:solidFill>
              <a:latin typeface="Arial Black" pitchFamily="34" charset="0"/>
            </a:endParaRPr>
          </a:p>
        </p:txBody>
      </p:sp>
    </p:spTree>
    <p:extLst>
      <p:ext uri="{BB962C8B-B14F-4D97-AF65-F5344CB8AC3E}">
        <p14:creationId xmlns:p14="http://schemas.microsoft.com/office/powerpoint/2010/main" val="16656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762000"/>
            <a:ext cx="8991600" cy="2463489"/>
          </a:xfrm>
          <a:prstGeom prst="rect">
            <a:avLst/>
          </a:prstGeom>
        </p:spPr>
        <p:txBody>
          <a:bodyPr>
            <a:noAutofit/>
          </a:bodyPr>
          <a:lstStyle/>
          <a:p>
            <a:pPr algn="ctr"/>
            <a:r>
              <a:rPr lang="en-US" sz="2400" b="1" dirty="0">
                <a:latin typeface="Arial" pitchFamily="34" charset="0"/>
                <a:cs typeface="Arial" pitchFamily="34" charset="0"/>
              </a:rPr>
              <a:t>The Development of the New Testament</a:t>
            </a:r>
          </a:p>
        </p:txBody>
      </p:sp>
      <p:sp>
        <p:nvSpPr>
          <p:cNvPr id="2" name="Isosceles Triangle 1"/>
          <p:cNvSpPr/>
          <p:nvPr/>
        </p:nvSpPr>
        <p:spPr>
          <a:xfrm rot="10800000">
            <a:off x="2019300" y="1447800"/>
            <a:ext cx="5067300" cy="487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9300" y="1524000"/>
            <a:ext cx="5067302" cy="1219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p:cNvSpPr txBox="1"/>
          <p:nvPr/>
        </p:nvSpPr>
        <p:spPr bwMode="auto">
          <a:xfrm>
            <a:off x="2438400" y="2006149"/>
            <a:ext cx="4343400" cy="369332"/>
          </a:xfrm>
          <a:prstGeom prst="rect">
            <a:avLst/>
          </a:prstGeom>
          <a:noFill/>
          <a:ln w="9525">
            <a:noFill/>
            <a:miter lim="800000"/>
            <a:headEnd/>
            <a:tailEnd/>
          </a:ln>
        </p:spPr>
        <p:txBody>
          <a:bodyPr wrap="square" rtlCol="0">
            <a:spAutoFit/>
          </a:bodyPr>
          <a:lstStyle/>
          <a:p>
            <a:pPr algn="ctr"/>
            <a:r>
              <a:rPr lang="en-US" b="1" dirty="0">
                <a:latin typeface="Arial Black" pitchFamily="34" charset="0"/>
              </a:rPr>
              <a:t>the life and teachings of Jesus</a:t>
            </a:r>
            <a:endParaRPr lang="en-US" dirty="0">
              <a:solidFill>
                <a:schemeClr val="bg1">
                  <a:lumMod val="65000"/>
                </a:schemeClr>
              </a:solidFill>
              <a:latin typeface="Arial Black" pitchFamily="34" charset="0"/>
            </a:endParaRPr>
          </a:p>
        </p:txBody>
      </p:sp>
      <p:sp>
        <p:nvSpPr>
          <p:cNvPr id="11" name="Rectangle 10"/>
          <p:cNvSpPr/>
          <p:nvPr/>
        </p:nvSpPr>
        <p:spPr>
          <a:xfrm>
            <a:off x="2056831" y="2886240"/>
            <a:ext cx="5029770" cy="9237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bwMode="auto">
          <a:xfrm>
            <a:off x="2209799" y="3163454"/>
            <a:ext cx="4800601" cy="369332"/>
          </a:xfrm>
          <a:prstGeom prst="rect">
            <a:avLst/>
          </a:prstGeom>
          <a:noFill/>
          <a:ln w="9525">
            <a:noFill/>
            <a:miter lim="800000"/>
            <a:headEnd/>
            <a:tailEnd/>
          </a:ln>
        </p:spPr>
        <p:txBody>
          <a:bodyPr wrap="square" rtlCol="0">
            <a:spAutoFit/>
          </a:bodyPr>
          <a:lstStyle/>
          <a:p>
            <a:pPr algn="ctr"/>
            <a:r>
              <a:rPr lang="en-US" b="1" dirty="0">
                <a:latin typeface="Arial Black" pitchFamily="34" charset="0"/>
              </a:rPr>
              <a:t>missionary </a:t>
            </a:r>
            <a:r>
              <a:rPr lang="en-US" b="1" dirty="0" smtClean="0">
                <a:latin typeface="Arial Black" pitchFamily="34" charset="0"/>
              </a:rPr>
              <a:t>campaign / oral </a:t>
            </a:r>
            <a:r>
              <a:rPr lang="en-US" b="1" dirty="0">
                <a:latin typeface="Arial Black" pitchFamily="34" charset="0"/>
              </a:rPr>
              <a:t>tradition</a:t>
            </a:r>
            <a:endParaRPr lang="en-US" dirty="0">
              <a:solidFill>
                <a:schemeClr val="bg1">
                  <a:lumMod val="65000"/>
                </a:schemeClr>
              </a:solidFill>
              <a:latin typeface="Arial Black" pitchFamily="34" charset="0"/>
            </a:endParaRPr>
          </a:p>
        </p:txBody>
      </p:sp>
      <p:sp>
        <p:nvSpPr>
          <p:cNvPr id="13" name="Rectangle 12"/>
          <p:cNvSpPr/>
          <p:nvPr/>
        </p:nvSpPr>
        <p:spPr>
          <a:xfrm>
            <a:off x="2095499" y="3962400"/>
            <a:ext cx="4991103"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p:cNvSpPr txBox="1"/>
          <p:nvPr/>
        </p:nvSpPr>
        <p:spPr bwMode="auto">
          <a:xfrm>
            <a:off x="2381251" y="4202668"/>
            <a:ext cx="4343400" cy="369332"/>
          </a:xfrm>
          <a:prstGeom prst="rect">
            <a:avLst/>
          </a:prstGeom>
          <a:noFill/>
          <a:ln w="9525">
            <a:noFill/>
            <a:miter lim="800000"/>
            <a:headEnd/>
            <a:tailEnd/>
          </a:ln>
        </p:spPr>
        <p:txBody>
          <a:bodyPr wrap="square" rtlCol="0">
            <a:spAutoFit/>
          </a:bodyPr>
          <a:lstStyle/>
          <a:p>
            <a:pPr algn="ctr"/>
            <a:r>
              <a:rPr lang="en-US" b="1" dirty="0">
                <a:latin typeface="Arial Black" pitchFamily="34" charset="0"/>
              </a:rPr>
              <a:t>written tradition</a:t>
            </a:r>
            <a:endParaRPr lang="en-US" dirty="0">
              <a:solidFill>
                <a:schemeClr val="bg1">
                  <a:lumMod val="65000"/>
                </a:schemeClr>
              </a:solidFill>
              <a:latin typeface="Arial Black" pitchFamily="34" charset="0"/>
            </a:endParaRPr>
          </a:p>
        </p:txBody>
      </p:sp>
      <p:sp>
        <p:nvSpPr>
          <p:cNvPr id="15" name="Rectangle 14"/>
          <p:cNvSpPr/>
          <p:nvPr/>
        </p:nvSpPr>
        <p:spPr>
          <a:xfrm>
            <a:off x="2095499" y="4876800"/>
            <a:ext cx="4991101" cy="6463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TextBox 16"/>
          <p:cNvSpPr txBox="1"/>
          <p:nvPr/>
        </p:nvSpPr>
        <p:spPr bwMode="auto">
          <a:xfrm>
            <a:off x="2209799" y="4876799"/>
            <a:ext cx="4800602" cy="646331"/>
          </a:xfrm>
          <a:prstGeom prst="rect">
            <a:avLst/>
          </a:prstGeom>
          <a:noFill/>
          <a:ln w="9525">
            <a:noFill/>
            <a:miter lim="800000"/>
            <a:headEnd/>
            <a:tailEnd/>
          </a:ln>
        </p:spPr>
        <p:txBody>
          <a:bodyPr wrap="square" rtlCol="0">
            <a:spAutoFit/>
          </a:bodyPr>
          <a:lstStyle/>
          <a:p>
            <a:pPr algn="ctr"/>
            <a:r>
              <a:rPr lang="en-US" b="1" dirty="0">
                <a:latin typeface="Arial Black" pitchFamily="34" charset="0"/>
              </a:rPr>
              <a:t>the inclusion of inspired texts in </a:t>
            </a:r>
            <a:r>
              <a:rPr lang="en-US" b="1" dirty="0" smtClean="0">
                <a:latin typeface="Arial Black" pitchFamily="34" charset="0"/>
              </a:rPr>
              <a:t/>
            </a:r>
            <a:br>
              <a:rPr lang="en-US" b="1" dirty="0" smtClean="0">
                <a:latin typeface="Arial Black" pitchFamily="34" charset="0"/>
              </a:rPr>
            </a:br>
            <a:r>
              <a:rPr lang="en-US" b="1" dirty="0" smtClean="0">
                <a:latin typeface="Arial Black" pitchFamily="34" charset="0"/>
              </a:rPr>
              <a:t>the </a:t>
            </a:r>
            <a:r>
              <a:rPr lang="en-US" b="1" dirty="0">
                <a:latin typeface="Arial Black" pitchFamily="34" charset="0"/>
              </a:rPr>
              <a:t>canon</a:t>
            </a:r>
            <a:endParaRPr lang="en-US" dirty="0">
              <a:solidFill>
                <a:schemeClr val="bg1">
                  <a:lumMod val="65000"/>
                </a:schemeClr>
              </a:solidFill>
              <a:latin typeface="Arial Black" pitchFamily="34" charset="0"/>
            </a:endParaRPr>
          </a:p>
        </p:txBody>
      </p:sp>
    </p:spTree>
    <p:extLst>
      <p:ext uri="{BB962C8B-B14F-4D97-AF65-F5344CB8AC3E}">
        <p14:creationId xmlns:p14="http://schemas.microsoft.com/office/powerpoint/2010/main" val="22947950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813111"/>
            <a:ext cx="8991600" cy="2463489"/>
          </a:xfrm>
          <a:prstGeom prst="rect">
            <a:avLst/>
          </a:prstGeom>
        </p:spPr>
        <p:txBody>
          <a:bodyPr>
            <a:noAutofit/>
          </a:bodyPr>
          <a:lstStyle/>
          <a:p>
            <a:pPr algn="ctr"/>
            <a:r>
              <a:rPr lang="en-US" sz="2400" b="1" dirty="0">
                <a:latin typeface="Arial" pitchFamily="34" charset="0"/>
                <a:cs typeface="Arial" pitchFamily="34" charset="0"/>
              </a:rPr>
              <a:t>Stage 1: The Life and Teachings of Jesus</a:t>
            </a:r>
          </a:p>
        </p:txBody>
      </p:sp>
      <p:sp>
        <p:nvSpPr>
          <p:cNvPr id="9" name="TextBox 8"/>
          <p:cNvSpPr txBox="1"/>
          <p:nvPr/>
        </p:nvSpPr>
        <p:spPr bwMode="auto">
          <a:xfrm>
            <a:off x="4419600" y="3429000"/>
            <a:ext cx="4343399" cy="2308324"/>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dirty="0" smtClean="0">
                <a:latin typeface="Arial" pitchFamily="34" charset="0"/>
                <a:cs typeface="Arial" pitchFamily="34" charset="0"/>
              </a:rPr>
              <a:t>birth of Jesus: approximately 4 BC</a:t>
            </a:r>
          </a:p>
          <a:p>
            <a:pPr marL="285750" lvl="0" indent="-285750">
              <a:buFont typeface="Arial" pitchFamily="34" charset="0"/>
              <a:buChar char="•"/>
            </a:pPr>
            <a:endParaRPr lang="en-US" dirty="0" smtClean="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Jesus’ public ministry of proclaiming the Reign of God in word and deed: approximately AD 28 to 30</a:t>
            </a:r>
          </a:p>
          <a:p>
            <a:pPr marL="285750" lvl="0" indent="-285750">
              <a:buFont typeface="Arial" pitchFamily="34" charset="0"/>
              <a:buChar char="•"/>
            </a:pPr>
            <a:endParaRPr lang="en-US" dirty="0" smtClean="0">
              <a:latin typeface="Arial" pitchFamily="34" charset="0"/>
              <a:cs typeface="Arial" pitchFamily="34" charset="0"/>
            </a:endParaRPr>
          </a:p>
          <a:p>
            <a:pPr marL="285750" lvl="0" indent="-285750">
              <a:buFont typeface="Arial" pitchFamily="34" charset="0"/>
              <a:buChar char="•"/>
            </a:pPr>
            <a:r>
              <a:rPr lang="en-US" dirty="0" smtClean="0">
                <a:latin typeface="Arial" pitchFamily="34" charset="0"/>
                <a:cs typeface="Arial" pitchFamily="34" charset="0"/>
              </a:rPr>
              <a:t>Jesus’ Passion, death, and Resurrection: approximately AD 30</a:t>
            </a:r>
            <a:endParaRPr lang="en-US" dirty="0">
              <a:latin typeface="Arial" pitchFamily="34" charset="0"/>
              <a:cs typeface="Arial" pitchFamily="34" charset="0"/>
            </a:endParaRPr>
          </a:p>
        </p:txBody>
      </p:sp>
      <p:sp>
        <p:nvSpPr>
          <p:cNvPr id="11" name="Isosceles Triangle 10"/>
          <p:cNvSpPr/>
          <p:nvPr/>
        </p:nvSpPr>
        <p:spPr>
          <a:xfrm rot="10800000">
            <a:off x="152401" y="1428929"/>
            <a:ext cx="5067300" cy="487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1962329"/>
            <a:ext cx="5067301" cy="10856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 name="TextBox 12"/>
          <p:cNvSpPr txBox="1"/>
          <p:nvPr/>
        </p:nvSpPr>
        <p:spPr bwMode="auto">
          <a:xfrm>
            <a:off x="571501" y="2320498"/>
            <a:ext cx="4216585" cy="369332"/>
          </a:xfrm>
          <a:prstGeom prst="rect">
            <a:avLst/>
          </a:prstGeom>
          <a:noFill/>
          <a:ln w="9525">
            <a:noFill/>
            <a:miter lim="800000"/>
            <a:headEnd/>
            <a:tailEnd/>
          </a:ln>
        </p:spPr>
        <p:txBody>
          <a:bodyPr wrap="square" rtlCol="0">
            <a:spAutoFit/>
          </a:bodyPr>
          <a:lstStyle/>
          <a:p>
            <a:pPr algn="ctr"/>
            <a:r>
              <a:rPr lang="en-US" b="1" dirty="0">
                <a:latin typeface="Arial Black" pitchFamily="34" charset="0"/>
              </a:rPr>
              <a:t>the life and teachings of Jesus</a:t>
            </a:r>
            <a:endParaRPr lang="en-US" dirty="0">
              <a:solidFill>
                <a:schemeClr val="bg1">
                  <a:lumMod val="65000"/>
                </a:schemeClr>
              </a:solidFill>
              <a:latin typeface="Arial Black" pitchFamily="34" charset="0"/>
            </a:endParaRPr>
          </a:p>
        </p:txBody>
      </p:sp>
    </p:spTree>
    <p:extLst>
      <p:ext uri="{BB962C8B-B14F-4D97-AF65-F5344CB8AC3E}">
        <p14:creationId xmlns:p14="http://schemas.microsoft.com/office/powerpoint/2010/main" val="2115073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813111"/>
            <a:ext cx="8991600" cy="2463489"/>
          </a:xfrm>
          <a:prstGeom prst="rect">
            <a:avLst/>
          </a:prstGeom>
        </p:spPr>
        <p:txBody>
          <a:bodyPr>
            <a:noAutofit/>
          </a:bodyPr>
          <a:lstStyle/>
          <a:p>
            <a:pPr algn="ctr"/>
            <a:r>
              <a:rPr lang="en-US" sz="2400" b="1" dirty="0" smtClean="0">
                <a:latin typeface="Arial" pitchFamily="34" charset="0"/>
                <a:cs typeface="Arial" pitchFamily="34" charset="0"/>
              </a:rPr>
              <a:t>What </a:t>
            </a:r>
            <a:r>
              <a:rPr lang="en-US" sz="2400" b="1" dirty="0">
                <a:latin typeface="Arial" pitchFamily="34" charset="0"/>
                <a:cs typeface="Arial" pitchFamily="34" charset="0"/>
              </a:rPr>
              <a:t>would </a:t>
            </a:r>
            <a:r>
              <a:rPr lang="en-US" sz="2400" b="1" i="1" dirty="0">
                <a:latin typeface="Arial" pitchFamily="34" charset="0"/>
                <a:cs typeface="Arial" pitchFamily="34" charset="0"/>
              </a:rPr>
              <a:t>you</a:t>
            </a:r>
            <a:r>
              <a:rPr lang="en-US" sz="2400" b="1" dirty="0">
                <a:latin typeface="Arial" pitchFamily="34" charset="0"/>
                <a:cs typeface="Arial" pitchFamily="34" charset="0"/>
              </a:rPr>
              <a:t> do</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5" name="TextBox 4"/>
          <p:cNvSpPr txBox="1"/>
          <p:nvPr/>
        </p:nvSpPr>
        <p:spPr bwMode="auto">
          <a:xfrm>
            <a:off x="5562600" y="4870979"/>
            <a:ext cx="1752600" cy="215444"/>
          </a:xfrm>
          <a:prstGeom prst="rect">
            <a:avLst/>
          </a:prstGeom>
          <a:noFill/>
          <a:ln w="9525">
            <a:noFill/>
            <a:miter lim="800000"/>
            <a:headEnd/>
            <a:tailEnd/>
          </a:ln>
        </p:spPr>
        <p:txBody>
          <a:bodyPr wrap="square" rtlCol="0">
            <a:spAutoFit/>
          </a:bodyPr>
          <a:lstStyle/>
          <a:p>
            <a:r>
              <a:rPr lang="en-US" sz="800" dirty="0" smtClean="0">
                <a:latin typeface="Arial" pitchFamily="34" charset="0"/>
                <a:cs typeface="Arial" pitchFamily="34" charset="0"/>
              </a:rPr>
              <a:t>© </a:t>
            </a:r>
            <a:r>
              <a:rPr lang="en-US" sz="800" dirty="0" smtClean="0"/>
              <a:t>doglikehorse/shutterstock.com</a:t>
            </a:r>
            <a:endParaRPr lang="en-US" sz="800" dirty="0">
              <a:latin typeface="Arial" pitchFamily="34" charset="0"/>
              <a:cs typeface="Arial" pitchFamily="34" charset="0"/>
            </a:endParaRPr>
          </a:p>
        </p:txBody>
      </p:sp>
      <p:pic>
        <p:nvPicPr>
          <p:cNvPr id="1026" name="Picture 2" descr="\\SUN\Shared Data\Projects\100215-New TestamentTG\Working folder\design\C - Power Points to Proofing\Unit 3\images\shutterstock_52102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205" y="1422962"/>
            <a:ext cx="5167990" cy="344801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7140007" y="2575125"/>
            <a:ext cx="1563461" cy="1959313"/>
          </a:xfrm>
          <a:prstGeom prst="wedgeRoundRectCallout">
            <a:avLst>
              <a:gd name="adj1" fmla="val -65714"/>
              <a:gd name="adj2" fmla="val -836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bwMode="auto">
          <a:xfrm>
            <a:off x="7239000" y="2743200"/>
            <a:ext cx="1365477" cy="1600438"/>
          </a:xfrm>
          <a:prstGeom prst="rect">
            <a:avLst/>
          </a:prstGeom>
          <a:noFill/>
          <a:ln w="9525">
            <a:noFill/>
            <a:miter lim="800000"/>
            <a:headEnd/>
            <a:tailEnd/>
          </a:ln>
        </p:spPr>
        <p:txBody>
          <a:bodyPr wrap="square" rtlCol="0">
            <a:spAutoFit/>
          </a:bodyPr>
          <a:lstStyle/>
          <a:p>
            <a:pPr algn="ctr"/>
            <a:r>
              <a:rPr lang="en-US" sz="1400" b="1" dirty="0">
                <a:latin typeface="Arial Black" pitchFamily="34" charset="0"/>
              </a:rPr>
              <a:t>“Travel around the world to share the Good News of Jesus </a:t>
            </a:r>
            <a:r>
              <a:rPr lang="en-US" sz="1400" b="1" dirty="0" smtClean="0">
                <a:latin typeface="Arial Black" pitchFamily="34" charset="0"/>
              </a:rPr>
              <a:t>Christ.” </a:t>
            </a:r>
            <a:endParaRPr lang="en-US" sz="1400" dirty="0">
              <a:solidFill>
                <a:schemeClr val="bg1">
                  <a:lumMod val="65000"/>
                </a:schemeClr>
              </a:solidFill>
              <a:latin typeface="Arial Black" pitchFamily="34" charset="0"/>
            </a:endParaRPr>
          </a:p>
        </p:txBody>
      </p:sp>
      <p:sp>
        <p:nvSpPr>
          <p:cNvPr id="18" name="Rounded Rectangular Callout 17"/>
          <p:cNvSpPr/>
          <p:nvPr/>
        </p:nvSpPr>
        <p:spPr>
          <a:xfrm>
            <a:off x="185405" y="1676400"/>
            <a:ext cx="2047432" cy="1663855"/>
          </a:xfrm>
          <a:prstGeom prst="wedgeRoundRectCallout">
            <a:avLst>
              <a:gd name="adj1" fmla="val 80030"/>
              <a:gd name="adj2" fmla="val -5117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TextBox 18"/>
          <p:cNvSpPr txBox="1"/>
          <p:nvPr/>
        </p:nvSpPr>
        <p:spPr bwMode="auto">
          <a:xfrm>
            <a:off x="327837" y="1940925"/>
            <a:ext cx="1731986" cy="1169551"/>
          </a:xfrm>
          <a:prstGeom prst="rect">
            <a:avLst/>
          </a:prstGeom>
          <a:noFill/>
          <a:ln w="9525">
            <a:noFill/>
            <a:miter lim="800000"/>
            <a:headEnd/>
            <a:tailEnd/>
          </a:ln>
        </p:spPr>
        <p:txBody>
          <a:bodyPr wrap="square" rtlCol="0">
            <a:spAutoFit/>
          </a:bodyPr>
          <a:lstStyle/>
          <a:p>
            <a:pPr algn="ctr"/>
            <a:r>
              <a:rPr lang="en-US" sz="1400" b="1" dirty="0">
                <a:latin typeface="Arial Black" pitchFamily="34" charset="0"/>
              </a:rPr>
              <a:t>“Serve those in need, such as the poor, the sick, orphans, and </a:t>
            </a:r>
            <a:r>
              <a:rPr lang="en-US" sz="1400" b="1" dirty="0" smtClean="0">
                <a:latin typeface="Arial Black" pitchFamily="34" charset="0"/>
              </a:rPr>
              <a:t>widows.”</a:t>
            </a:r>
            <a:endParaRPr lang="en-US" sz="1400" dirty="0">
              <a:solidFill>
                <a:schemeClr val="bg1">
                  <a:lumMod val="65000"/>
                </a:schemeClr>
              </a:solidFill>
              <a:latin typeface="Arial Black" pitchFamily="34" charset="0"/>
            </a:endParaRPr>
          </a:p>
        </p:txBody>
      </p:sp>
      <p:sp>
        <p:nvSpPr>
          <p:cNvPr id="10" name="Rounded Rectangular Callout 9"/>
          <p:cNvSpPr/>
          <p:nvPr/>
        </p:nvSpPr>
        <p:spPr>
          <a:xfrm>
            <a:off x="3219450" y="5070141"/>
            <a:ext cx="2495550" cy="1349713"/>
          </a:xfrm>
          <a:prstGeom prst="wedgeRoundRectCallout">
            <a:avLst>
              <a:gd name="adj1" fmla="val 54962"/>
              <a:gd name="adj2" fmla="val -15043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p:cNvSpPr txBox="1"/>
          <p:nvPr/>
        </p:nvSpPr>
        <p:spPr bwMode="auto">
          <a:xfrm>
            <a:off x="3390900" y="5294293"/>
            <a:ext cx="2171700" cy="954107"/>
          </a:xfrm>
          <a:prstGeom prst="rect">
            <a:avLst/>
          </a:prstGeom>
          <a:noFill/>
          <a:ln w="9525">
            <a:noFill/>
            <a:miter lim="800000"/>
            <a:headEnd/>
            <a:tailEnd/>
          </a:ln>
        </p:spPr>
        <p:txBody>
          <a:bodyPr wrap="square" rtlCol="0">
            <a:spAutoFit/>
          </a:bodyPr>
          <a:lstStyle/>
          <a:p>
            <a:pPr algn="ctr"/>
            <a:r>
              <a:rPr lang="en-US" sz="1400" b="1" dirty="0">
                <a:latin typeface="Arial Black" pitchFamily="34" charset="0"/>
              </a:rPr>
              <a:t>“Go home and write down everything I can remember about </a:t>
            </a:r>
            <a:r>
              <a:rPr lang="en-US" sz="1400" b="1" dirty="0" smtClean="0">
                <a:latin typeface="Arial Black" pitchFamily="34" charset="0"/>
              </a:rPr>
              <a:t>Jesus.” </a:t>
            </a:r>
            <a:endParaRPr lang="en-US" sz="1400" dirty="0">
              <a:solidFill>
                <a:schemeClr val="bg1">
                  <a:lumMod val="65000"/>
                </a:schemeClr>
              </a:solidFill>
              <a:latin typeface="Arial Black" pitchFamily="34" charset="0"/>
            </a:endParaRPr>
          </a:p>
        </p:txBody>
      </p:sp>
      <p:sp>
        <p:nvSpPr>
          <p:cNvPr id="15" name="Rounded Rectangular Callout 14"/>
          <p:cNvSpPr/>
          <p:nvPr/>
        </p:nvSpPr>
        <p:spPr>
          <a:xfrm>
            <a:off x="457200" y="4343400"/>
            <a:ext cx="2333625" cy="1349713"/>
          </a:xfrm>
          <a:prstGeom prst="wedgeRoundRectCallout">
            <a:avLst>
              <a:gd name="adj1" fmla="val 36875"/>
              <a:gd name="adj2" fmla="val -7761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TextBox 16"/>
          <p:cNvSpPr txBox="1"/>
          <p:nvPr/>
        </p:nvSpPr>
        <p:spPr bwMode="auto">
          <a:xfrm>
            <a:off x="533400" y="4612849"/>
            <a:ext cx="2171700" cy="954107"/>
          </a:xfrm>
          <a:prstGeom prst="rect">
            <a:avLst/>
          </a:prstGeom>
          <a:noFill/>
          <a:ln w="9525">
            <a:noFill/>
            <a:miter lim="800000"/>
            <a:headEnd/>
            <a:tailEnd/>
          </a:ln>
        </p:spPr>
        <p:txBody>
          <a:bodyPr wrap="square" rtlCol="0">
            <a:spAutoFit/>
          </a:bodyPr>
          <a:lstStyle/>
          <a:p>
            <a:pPr algn="ctr"/>
            <a:r>
              <a:rPr lang="en-US" sz="1400" b="1" dirty="0">
                <a:latin typeface="Arial Black" pitchFamily="34" charset="0"/>
              </a:rPr>
              <a:t>“Go to the desert for time and space to think and </a:t>
            </a:r>
            <a:r>
              <a:rPr lang="en-US" sz="1400" b="1" dirty="0" smtClean="0">
                <a:latin typeface="Arial Black" pitchFamily="34" charset="0"/>
              </a:rPr>
              <a:t>reflect.” </a:t>
            </a:r>
            <a:endParaRPr lang="en-US" sz="1400" dirty="0">
              <a:solidFill>
                <a:schemeClr val="bg1">
                  <a:lumMod val="65000"/>
                </a:schemeClr>
              </a:solidFill>
              <a:latin typeface="Arial Black" pitchFamily="34" charset="0"/>
            </a:endParaRPr>
          </a:p>
        </p:txBody>
      </p:sp>
    </p:spTree>
    <p:extLst>
      <p:ext uri="{BB962C8B-B14F-4D97-AF65-F5344CB8AC3E}">
        <p14:creationId xmlns:p14="http://schemas.microsoft.com/office/powerpoint/2010/main" val="15787281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ular Callout 17"/>
          <p:cNvSpPr/>
          <p:nvPr/>
        </p:nvSpPr>
        <p:spPr>
          <a:xfrm>
            <a:off x="3421891" y="3335881"/>
            <a:ext cx="2605727" cy="1921919"/>
          </a:xfrm>
          <a:prstGeom prst="wedgeRoundRectCallout">
            <a:avLst>
              <a:gd name="adj1" fmla="val -7467"/>
              <a:gd name="adj2" fmla="val -15209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Content Placeholder 6"/>
          <p:cNvSpPr txBox="1">
            <a:spLocks/>
          </p:cNvSpPr>
          <p:nvPr/>
        </p:nvSpPr>
        <p:spPr>
          <a:xfrm>
            <a:off x="152400" y="813111"/>
            <a:ext cx="8991600" cy="2463489"/>
          </a:xfrm>
          <a:prstGeom prst="rect">
            <a:avLst/>
          </a:prstGeom>
        </p:spPr>
        <p:txBody>
          <a:bodyPr>
            <a:noAutofit/>
          </a:bodyPr>
          <a:lstStyle/>
          <a:p>
            <a:pPr algn="ctr"/>
            <a:r>
              <a:rPr lang="en-US" sz="2400" b="1" dirty="0">
                <a:latin typeface="Arial" pitchFamily="34" charset="0"/>
                <a:cs typeface="Arial" pitchFamily="34" charset="0"/>
              </a:rPr>
              <a:t>What would </a:t>
            </a:r>
            <a:r>
              <a:rPr lang="en-US" sz="2400" b="1" i="1" dirty="0">
                <a:latin typeface="Arial" pitchFamily="34" charset="0"/>
                <a:cs typeface="Arial" pitchFamily="34" charset="0"/>
              </a:rPr>
              <a:t>you</a:t>
            </a:r>
            <a:r>
              <a:rPr lang="en-US" sz="2400" b="1" dirty="0">
                <a:latin typeface="Arial" pitchFamily="34" charset="0"/>
                <a:cs typeface="Arial" pitchFamily="34" charset="0"/>
              </a:rPr>
              <a:t> do</a:t>
            </a:r>
            <a:r>
              <a:rPr lang="en-US" sz="2400" b="1" dirty="0" smtClean="0">
                <a:latin typeface="Arial" pitchFamily="34" charset="0"/>
                <a:cs typeface="Arial" pitchFamily="34" charset="0"/>
              </a:rPr>
              <a:t>?—Report</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5020042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813111"/>
            <a:ext cx="8991600" cy="2463489"/>
          </a:xfrm>
          <a:prstGeom prst="rect">
            <a:avLst/>
          </a:prstGeom>
        </p:spPr>
        <p:txBody>
          <a:bodyPr>
            <a:noAutofit/>
          </a:bodyPr>
          <a:lstStyle/>
          <a:p>
            <a:pPr algn="ctr"/>
            <a:r>
              <a:rPr lang="en-US" sz="2400" b="1" dirty="0">
                <a:latin typeface="Arial" pitchFamily="34" charset="0"/>
                <a:cs typeface="Arial" pitchFamily="34" charset="0"/>
              </a:rPr>
              <a:t>Stage 2: Missionary </a:t>
            </a:r>
            <a:r>
              <a:rPr lang="en-US" sz="2400" b="1" dirty="0" smtClean="0">
                <a:latin typeface="Arial" pitchFamily="34" charset="0"/>
                <a:cs typeface="Arial" pitchFamily="34" charset="0"/>
              </a:rPr>
              <a:t>Campaign / Oral </a:t>
            </a:r>
            <a:r>
              <a:rPr lang="en-US" sz="2400" b="1" dirty="0">
                <a:latin typeface="Arial" pitchFamily="34" charset="0"/>
                <a:cs typeface="Arial" pitchFamily="34" charset="0"/>
              </a:rPr>
              <a:t>Tradition</a:t>
            </a:r>
          </a:p>
        </p:txBody>
      </p:sp>
      <p:sp>
        <p:nvSpPr>
          <p:cNvPr id="9" name="TextBox 8"/>
          <p:cNvSpPr txBox="1"/>
          <p:nvPr/>
        </p:nvSpPr>
        <p:spPr bwMode="auto">
          <a:xfrm>
            <a:off x="4800601" y="1559005"/>
            <a:ext cx="4114798" cy="4616648"/>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sz="1400" dirty="0" smtClean="0">
                <a:latin typeface="Arial" pitchFamily="34" charset="0"/>
                <a:cs typeface="Arial" pitchFamily="34" charset="0"/>
              </a:rPr>
              <a:t>This </a:t>
            </a:r>
            <a:r>
              <a:rPr lang="en-US" sz="1400" dirty="0">
                <a:latin typeface="Arial" pitchFamily="34" charset="0"/>
                <a:cs typeface="Arial" pitchFamily="34" charset="0"/>
              </a:rPr>
              <a:t>stage is known as the “missionary campaign” because the early disciples traveled the known world to proclaim the Good News</a:t>
            </a:r>
            <a:r>
              <a:rPr lang="en-US" sz="1400" dirty="0" smtClean="0">
                <a:latin typeface="Arial" pitchFamily="34" charset="0"/>
                <a:cs typeface="Arial" pitchFamily="34" charset="0"/>
              </a:rPr>
              <a:t>.</a:t>
            </a:r>
          </a:p>
          <a:p>
            <a:pPr marL="285750" lvl="0" indent="-285750">
              <a:buFont typeface="Arial" pitchFamily="34" charset="0"/>
              <a:buChar char="•"/>
            </a:pPr>
            <a:endParaRPr lang="en-US" sz="1400" dirty="0">
              <a:latin typeface="Arial" pitchFamily="34" charset="0"/>
              <a:cs typeface="Arial" pitchFamily="34" charset="0"/>
            </a:endParaRPr>
          </a:p>
          <a:p>
            <a:pPr marL="285750" lvl="0" indent="-285750">
              <a:buFont typeface="Arial" pitchFamily="34" charset="0"/>
              <a:buChar char="•"/>
            </a:pPr>
            <a:r>
              <a:rPr lang="en-US" sz="1400" dirty="0" smtClean="0">
                <a:latin typeface="Arial" pitchFamily="34" charset="0"/>
                <a:cs typeface="Arial" pitchFamily="34" charset="0"/>
              </a:rPr>
              <a:t>In </a:t>
            </a:r>
            <a:r>
              <a:rPr lang="en-US" sz="1400" dirty="0">
                <a:latin typeface="Arial" pitchFamily="34" charset="0"/>
                <a:cs typeface="Arial" pitchFamily="34" charset="0"/>
              </a:rPr>
              <a:t>the course of these travels, they began </a:t>
            </a:r>
            <a:r>
              <a:rPr lang="en-US" sz="1400" dirty="0" smtClean="0">
                <a:latin typeface="Arial" pitchFamily="34" charset="0"/>
                <a:cs typeface="Arial" pitchFamily="34" charset="0"/>
              </a:rPr>
              <a:t>choosing </a:t>
            </a:r>
            <a:r>
              <a:rPr lang="en-US" sz="1400" dirty="0">
                <a:latin typeface="Arial" pitchFamily="34" charset="0"/>
                <a:cs typeface="Arial" pitchFamily="34" charset="0"/>
              </a:rPr>
              <a:t>which of Jesus’ words, stories, actions, and teachings were most important to remember. They focused on those that would be most useful </a:t>
            </a:r>
            <a:r>
              <a:rPr lang="en-US" sz="1400" dirty="0" smtClean="0">
                <a:latin typeface="Arial" pitchFamily="34" charset="0"/>
                <a:cs typeface="Arial" pitchFamily="34" charset="0"/>
              </a:rPr>
              <a:t>in </a:t>
            </a:r>
            <a:r>
              <a:rPr lang="en-US" sz="1400" dirty="0">
                <a:latin typeface="Arial" pitchFamily="34" charset="0"/>
                <a:cs typeface="Arial" pitchFamily="34" charset="0"/>
              </a:rPr>
              <a:t>teaching and preaching</a:t>
            </a:r>
            <a:r>
              <a:rPr lang="en-US" sz="1400" dirty="0" smtClean="0">
                <a:latin typeface="Arial" pitchFamily="34" charset="0"/>
                <a:cs typeface="Arial" pitchFamily="34" charset="0"/>
              </a:rPr>
              <a:t>.</a:t>
            </a:r>
          </a:p>
          <a:p>
            <a:pPr marL="285750" lvl="0" indent="-285750">
              <a:buFont typeface="Arial" pitchFamily="34" charset="0"/>
              <a:buChar char="•"/>
            </a:pPr>
            <a:endParaRPr lang="en-US" sz="1400" dirty="0">
              <a:latin typeface="Arial" pitchFamily="34" charset="0"/>
              <a:cs typeface="Arial" pitchFamily="34" charset="0"/>
            </a:endParaRPr>
          </a:p>
          <a:p>
            <a:pPr marL="285750" lvl="0" indent="-285750">
              <a:buFont typeface="Arial" pitchFamily="34" charset="0"/>
              <a:buChar char="•"/>
            </a:pPr>
            <a:r>
              <a:rPr lang="en-US" sz="1400" dirty="0" smtClean="0">
                <a:latin typeface="Arial" pitchFamily="34" charset="0"/>
                <a:cs typeface="Arial" pitchFamily="34" charset="0"/>
              </a:rPr>
              <a:t>In </a:t>
            </a:r>
            <a:r>
              <a:rPr lang="en-US" sz="1400" dirty="0">
                <a:latin typeface="Arial" pitchFamily="34" charset="0"/>
                <a:cs typeface="Arial" pitchFamily="34" charset="0"/>
              </a:rPr>
              <a:t>making these choices, the early believers were developing an oral tradition about Jesus. Oral tradition is the </a:t>
            </a:r>
            <a:r>
              <a:rPr lang="en-US" sz="1400" dirty="0" smtClean="0">
                <a:latin typeface="Arial" pitchFamily="34" charset="0"/>
                <a:cs typeface="Arial" pitchFamily="34" charset="0"/>
              </a:rPr>
              <a:t>handing on </a:t>
            </a:r>
            <a:r>
              <a:rPr lang="en-US" sz="1400" dirty="0">
                <a:latin typeface="Arial" pitchFamily="34" charset="0"/>
                <a:cs typeface="Arial" pitchFamily="34" charset="0"/>
              </a:rPr>
              <a:t>of the message of God’s saving plan through sharing carefully selected stories and recollections by word of mouth</a:t>
            </a:r>
            <a:r>
              <a:rPr lang="en-US" sz="1400" dirty="0" smtClean="0">
                <a:latin typeface="Arial" pitchFamily="34" charset="0"/>
                <a:cs typeface="Arial" pitchFamily="34" charset="0"/>
              </a:rPr>
              <a:t>.</a:t>
            </a:r>
          </a:p>
          <a:p>
            <a:pPr marL="285750" lvl="0" indent="-285750">
              <a:buFont typeface="Arial" pitchFamily="34" charset="0"/>
              <a:buChar char="•"/>
            </a:pPr>
            <a:endParaRPr lang="en-US" sz="1400" dirty="0">
              <a:latin typeface="Arial" pitchFamily="34" charset="0"/>
              <a:cs typeface="Arial" pitchFamily="34" charset="0"/>
            </a:endParaRPr>
          </a:p>
          <a:p>
            <a:pPr marL="285750" lvl="0" indent="-285750">
              <a:buFont typeface="Arial" pitchFamily="34" charset="0"/>
              <a:buChar char="•"/>
            </a:pPr>
            <a:r>
              <a:rPr lang="en-US" sz="1400" dirty="0" smtClean="0">
                <a:latin typeface="Arial" pitchFamily="34" charset="0"/>
                <a:cs typeface="Arial" pitchFamily="34" charset="0"/>
              </a:rPr>
              <a:t>Stage </a:t>
            </a:r>
            <a:r>
              <a:rPr lang="en-US" sz="1400" dirty="0">
                <a:latin typeface="Arial" pitchFamily="34" charset="0"/>
                <a:cs typeface="Arial" pitchFamily="34" charset="0"/>
              </a:rPr>
              <a:t>2 may be dated from approximately AD 30 (Jesus’ Resurrection) to approximately 65 (the writing of the first Gospel, Mark).</a:t>
            </a:r>
          </a:p>
        </p:txBody>
      </p:sp>
      <p:sp>
        <p:nvSpPr>
          <p:cNvPr id="11" name="Isosceles Triangle 10"/>
          <p:cNvSpPr/>
          <p:nvPr/>
        </p:nvSpPr>
        <p:spPr>
          <a:xfrm rot="10800000">
            <a:off x="152401" y="1676399"/>
            <a:ext cx="4648199" cy="46293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697" y="2572956"/>
            <a:ext cx="4620904" cy="9237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bwMode="auto">
          <a:xfrm>
            <a:off x="0" y="2814100"/>
            <a:ext cx="5029201" cy="369332"/>
          </a:xfrm>
          <a:prstGeom prst="rect">
            <a:avLst/>
          </a:prstGeom>
          <a:noFill/>
          <a:ln w="9525">
            <a:noFill/>
            <a:miter lim="800000"/>
            <a:headEnd/>
            <a:tailEnd/>
          </a:ln>
        </p:spPr>
        <p:txBody>
          <a:bodyPr wrap="square" rtlCol="0">
            <a:spAutoFit/>
          </a:bodyPr>
          <a:lstStyle/>
          <a:p>
            <a:pPr algn="ctr"/>
            <a:r>
              <a:rPr lang="en-US" b="1" dirty="0">
                <a:latin typeface="Arial Black" pitchFamily="34" charset="0"/>
              </a:rPr>
              <a:t>missionary </a:t>
            </a:r>
            <a:r>
              <a:rPr lang="en-US" b="1" dirty="0" smtClean="0">
                <a:latin typeface="Arial Black" pitchFamily="34" charset="0"/>
              </a:rPr>
              <a:t>campaign / oral </a:t>
            </a:r>
            <a:r>
              <a:rPr lang="en-US" b="1" dirty="0">
                <a:latin typeface="Arial Black" pitchFamily="34" charset="0"/>
              </a:rPr>
              <a:t>tradition</a:t>
            </a:r>
            <a:endParaRPr lang="en-US" dirty="0">
              <a:solidFill>
                <a:schemeClr val="bg1">
                  <a:lumMod val="65000"/>
                </a:schemeClr>
              </a:solidFill>
              <a:latin typeface="Arial Black" pitchFamily="34" charset="0"/>
            </a:endParaRPr>
          </a:p>
        </p:txBody>
      </p:sp>
    </p:spTree>
    <p:extLst>
      <p:ext uri="{BB962C8B-B14F-4D97-AF65-F5344CB8AC3E}">
        <p14:creationId xmlns:p14="http://schemas.microsoft.com/office/powerpoint/2010/main" val="2805819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1219200"/>
            <a:ext cx="8991600" cy="2057400"/>
          </a:xfrm>
          <a:prstGeom prst="rect">
            <a:avLst/>
          </a:prstGeom>
        </p:spPr>
        <p:txBody>
          <a:bodyPr>
            <a:noAutofit/>
          </a:bodyPr>
          <a:lstStyle/>
          <a:p>
            <a:pPr algn="ctr"/>
            <a:r>
              <a:rPr lang="en-US" sz="2400" b="1" dirty="0">
                <a:latin typeface="Arial" pitchFamily="34" charset="0"/>
                <a:cs typeface="Arial" pitchFamily="34" charset="0"/>
              </a:rPr>
              <a:t>Partner Conversation: Pros and Cons of Oral Tradition</a:t>
            </a:r>
          </a:p>
        </p:txBody>
      </p:sp>
      <p:sp>
        <p:nvSpPr>
          <p:cNvPr id="5" name="TextBox 4"/>
          <p:cNvSpPr txBox="1"/>
          <p:nvPr/>
        </p:nvSpPr>
        <p:spPr bwMode="auto">
          <a:xfrm>
            <a:off x="6553200" y="5499556"/>
            <a:ext cx="1529523" cy="215444"/>
          </a:xfrm>
          <a:prstGeom prst="rect">
            <a:avLst/>
          </a:prstGeom>
          <a:noFill/>
          <a:ln w="9525">
            <a:noFill/>
            <a:miter lim="800000"/>
            <a:headEnd/>
            <a:tailEnd/>
          </a:ln>
        </p:spPr>
        <p:txBody>
          <a:bodyPr wrap="square" rtlCol="0">
            <a:spAutoFit/>
          </a:bodyPr>
          <a:lstStyle/>
          <a:p>
            <a:r>
              <a:rPr lang="en-US" sz="800" dirty="0" smtClean="0">
                <a:latin typeface="Arial" pitchFamily="34" charset="0"/>
                <a:cs typeface="Arial" pitchFamily="34" charset="0"/>
              </a:rPr>
              <a:t>© </a:t>
            </a:r>
            <a:r>
              <a:rPr lang="en-US" sz="800" dirty="0"/>
              <a:t>Yuri </a:t>
            </a:r>
            <a:r>
              <a:rPr lang="en-US" sz="800" dirty="0" smtClean="0"/>
              <a:t>Arcurs/shutterstock.com</a:t>
            </a:r>
            <a:endParaRPr lang="en-US" sz="800" dirty="0">
              <a:latin typeface="Arial" pitchFamily="34" charset="0"/>
              <a:cs typeface="Arial" pitchFamily="34" charset="0"/>
            </a:endParaRPr>
          </a:p>
        </p:txBody>
      </p:sp>
      <p:pic>
        <p:nvPicPr>
          <p:cNvPr id="2050" name="Picture 2" descr="\\SUN\Shared Data\Projects\100215-New TestamentTG\Working folder\design\C - Power Points to Proofing\Unit 3\images\shutterstock_224942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658" y="2201825"/>
            <a:ext cx="6737084" cy="325976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421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52400" y="1219200"/>
            <a:ext cx="8991600" cy="2057400"/>
          </a:xfrm>
          <a:prstGeom prst="rect">
            <a:avLst/>
          </a:prstGeom>
        </p:spPr>
        <p:txBody>
          <a:bodyPr>
            <a:noAutofit/>
          </a:bodyPr>
          <a:lstStyle/>
          <a:p>
            <a:pPr algn="ctr"/>
            <a:r>
              <a:rPr lang="en-US" sz="2400" b="1" dirty="0">
                <a:latin typeface="Arial" pitchFamily="34" charset="0"/>
                <a:cs typeface="Arial" pitchFamily="34" charset="0"/>
              </a:rPr>
              <a:t>Partner Conversation: Pros and Cons of Oral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Tradition—Sharing</a:t>
            </a:r>
            <a:endParaRPr lang="en-US" sz="2400" b="1"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1400" y="2513463"/>
            <a:ext cx="4521200" cy="3390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40696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N\Shared Data\Projects\100215-New TestamentTG\Working folder\design\C - Power Points to Proofing\Unit 3\images\p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75" y="1676400"/>
            <a:ext cx="6165850" cy="4624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5029200" y="5575756"/>
            <a:ext cx="2362200" cy="215444"/>
          </a:xfrm>
          <a:prstGeom prst="rect">
            <a:avLst/>
          </a:prstGeom>
          <a:noFill/>
          <a:ln w="9525">
            <a:noFill/>
            <a:miter lim="800000"/>
            <a:headEnd/>
            <a:tailEnd/>
          </a:ln>
        </p:spPr>
        <p:txBody>
          <a:bodyPr wrap="square" rtlCol="0">
            <a:spAutoFit/>
          </a:bodyPr>
          <a:lstStyle/>
          <a:p>
            <a:r>
              <a:rPr lang="en-US" sz="800" dirty="0" smtClean="0">
                <a:latin typeface="Arial" pitchFamily="34" charset="0"/>
                <a:cs typeface="Arial" pitchFamily="34" charset="0"/>
              </a:rPr>
              <a:t>© </a:t>
            </a:r>
            <a:r>
              <a:rPr lang="en-US" sz="800" dirty="0" smtClean="0"/>
              <a:t>Sashkin/shutterstock.com</a:t>
            </a:r>
            <a:endParaRPr lang="en-US" sz="800" dirty="0">
              <a:latin typeface="Arial" pitchFamily="34" charset="0"/>
              <a:cs typeface="Arial" pitchFamily="34" charset="0"/>
            </a:endParaRPr>
          </a:p>
        </p:txBody>
      </p:sp>
      <p:sp>
        <p:nvSpPr>
          <p:cNvPr id="16" name="Content Placeholder 6"/>
          <p:cNvSpPr txBox="1">
            <a:spLocks/>
          </p:cNvSpPr>
          <p:nvPr/>
        </p:nvSpPr>
        <p:spPr>
          <a:xfrm>
            <a:off x="152400" y="1219200"/>
            <a:ext cx="8991600" cy="2057400"/>
          </a:xfrm>
          <a:prstGeom prst="rect">
            <a:avLst/>
          </a:prstGeom>
        </p:spPr>
        <p:txBody>
          <a:bodyPr>
            <a:noAutofit/>
          </a:bodyPr>
          <a:lstStyle/>
          <a:p>
            <a:pPr algn="ctr"/>
            <a:r>
              <a:rPr lang="en-US" sz="2400" b="1" dirty="0">
                <a:latin typeface="Arial" pitchFamily="34" charset="0"/>
                <a:cs typeface="Arial" pitchFamily="34" charset="0"/>
              </a:rPr>
              <a:t>Some writing occurs during the missionary </a:t>
            </a:r>
            <a:r>
              <a:rPr lang="en-US" sz="2400" b="1" dirty="0" smtClean="0">
                <a:latin typeface="Arial" pitchFamily="34" charset="0"/>
                <a:cs typeface="Arial" pitchFamily="34" charset="0"/>
              </a:rPr>
              <a:t>campaign / oral </a:t>
            </a:r>
            <a:r>
              <a:rPr lang="en-US" sz="2400" b="1" dirty="0">
                <a:latin typeface="Arial" pitchFamily="34" charset="0"/>
                <a:cs typeface="Arial" pitchFamily="34" charset="0"/>
              </a:rPr>
              <a:t>tradition stage—what kind of writing?</a:t>
            </a:r>
          </a:p>
        </p:txBody>
      </p:sp>
    </p:spTree>
    <p:extLst>
      <p:ext uri="{BB962C8B-B14F-4D97-AF65-F5344CB8AC3E}">
        <p14:creationId xmlns:p14="http://schemas.microsoft.com/office/powerpoint/2010/main" val="342191535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1136</TotalTime>
  <Words>1977</Words>
  <Application>Microsoft Office PowerPoint</Application>
  <PresentationFormat>On-screen Show (4:3)</PresentationFormat>
  <Paragraphs>106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LIC Presentation template-New</vt:lpstr>
      <vt:lpstr>The Development of the  New Testament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pintern</cp:lastModifiedBy>
  <cp:revision>233</cp:revision>
  <dcterms:created xsi:type="dcterms:W3CDTF">2011-06-08T19:56:13Z</dcterms:created>
  <dcterms:modified xsi:type="dcterms:W3CDTF">2012-02-24T18:12:14Z</dcterms:modified>
</cp:coreProperties>
</file>