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364" r:id="rId3"/>
    <p:sldId id="358" r:id="rId4"/>
    <p:sldId id="381" r:id="rId5"/>
    <p:sldId id="382" r:id="rId6"/>
    <p:sldId id="383" r:id="rId7"/>
    <p:sldId id="384" r:id="rId8"/>
    <p:sldId id="385" r:id="rId9"/>
    <p:sldId id="386" r:id="rId10"/>
    <p:sldId id="387" r:id="rId11"/>
    <p:sldId id="388" r:id="rId12"/>
    <p:sldId id="38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ian Singer-Towns" initials="bst" lastIdx="15" clrIdx="0"/>
  <p:cmAuthor id="1" name="lberg" initials="l" lastIdx="4" clrIdx="1"/>
  <p:cmAuthor id="2" name="bholzworth" initials="b" lastIdx="3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04" autoAdjust="0"/>
    <p:restoredTop sz="82460" autoAdjust="0"/>
  </p:normalViewPr>
  <p:slideViewPr>
    <p:cSldViewPr>
      <p:cViewPr varScale="1">
        <p:scale>
          <a:sx n="92" d="100"/>
          <a:sy n="92" d="100"/>
        </p:scale>
        <p:origin x="-178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58396-7F3C-418A-A7F3-9E8EE033637A}" type="datetimeFigureOut">
              <a:rPr lang="en-US" smtClean="0"/>
              <a:pPr/>
              <a:t>2/24/2012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FD797C-81A0-4169-8DE1-DF1E0532C5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506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D797C-81A0-4169-8DE1-DF1E0532C5D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D797C-81A0-4169-8DE1-DF1E0532C5D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D797C-81A0-4169-8DE1-DF1E0532C5D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D797C-81A0-4169-8DE1-DF1E0532C5D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Notes: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For all four journeys in upcoming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slides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be sure to show Paul’s route on the appropriate map. If you have not already done so, you may need to clarify that there are two cities called Antioch: one in Syria and one in Asia Minor.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D797C-81A0-4169-8DE1-DF1E0532C5D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D797C-81A0-4169-8DE1-DF1E0532C5D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D797C-81A0-4169-8DE1-DF1E0532C5D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D797C-81A0-4169-8DE1-DF1E0532C5D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D797C-81A0-4169-8DE1-DF1E0532C5D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D797C-81A0-4169-8DE1-DF1E0532C5D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D797C-81A0-4169-8DE1-DF1E0532C5D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D797C-81A0-4169-8DE1-DF1E0532C5D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98"/>
            <a:ext cx="9145588" cy="685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7772400" cy="1470025"/>
          </a:xfrm>
        </p:spPr>
        <p:txBody>
          <a:bodyPr>
            <a:normAutofit/>
          </a:bodyPr>
          <a:lstStyle>
            <a:lvl1pPr algn="ctr">
              <a:defRPr sz="4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62400"/>
            <a:ext cx="6400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5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7620000" y="6019800"/>
            <a:ext cx="1295400" cy="152400"/>
          </a:xfrm>
        </p:spPr>
        <p:txBody>
          <a:bodyPr>
            <a:normAutofit/>
          </a:bodyPr>
          <a:lstStyle>
            <a:lvl1pPr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Document # TX00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98"/>
            <a:ext cx="9145588" cy="685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4400" y="1143000"/>
            <a:ext cx="8229600" cy="533400"/>
          </a:xfrm>
        </p:spPr>
        <p:txBody>
          <a:bodyPr>
            <a:norm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5486400" cy="365125"/>
          </a:xfrm>
        </p:spPr>
        <p:txBody>
          <a:bodyPr/>
          <a:lstStyle>
            <a:lvl1pPr>
              <a:defRPr sz="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914400" y="2514600"/>
            <a:ext cx="7315200" cy="1524000"/>
          </a:xfrm>
        </p:spPr>
        <p:txBody>
          <a:bodyPr/>
          <a:lstStyle>
            <a:lvl1pPr algn="ctr">
              <a:buNone/>
              <a:defRPr sz="2400">
                <a:solidFill>
                  <a:schemeClr val="accent5">
                    <a:lumMod val="75000"/>
                  </a:schemeClr>
                </a:solidFill>
              </a:defRPr>
            </a:lvl1pPr>
            <a:lvl2pPr algn="ctr">
              <a:defRPr sz="1400" i="1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2590800" y="4267200"/>
            <a:ext cx="5029200" cy="1447800"/>
          </a:xfrm>
        </p:spPr>
        <p:txBody>
          <a:bodyPr/>
          <a:lstStyle>
            <a:lvl1pPr marL="457200" indent="-457200">
              <a:buAutoNum type="arabicPeriod"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98"/>
            <a:ext cx="9145588" cy="685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43000"/>
            <a:ext cx="8229600" cy="533400"/>
          </a:xfrm>
        </p:spPr>
        <p:txBody>
          <a:bodyPr>
            <a:norm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752600"/>
            <a:ext cx="6477000" cy="4373563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5486400" cy="365125"/>
          </a:xfrm>
        </p:spPr>
        <p:txBody>
          <a:bodyPr/>
          <a:lstStyle>
            <a:lvl1pPr>
              <a:defRPr sz="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98"/>
            <a:ext cx="9145588" cy="685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43000"/>
            <a:ext cx="8229600" cy="533400"/>
          </a:xfrm>
        </p:spPr>
        <p:txBody>
          <a:bodyPr>
            <a:norm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752600"/>
            <a:ext cx="6477000" cy="4373563"/>
          </a:xfrm>
        </p:spPr>
        <p:txBody>
          <a:bodyPr/>
          <a:lstStyle>
            <a:lvl1pPr>
              <a:buNone/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5486400" cy="365125"/>
          </a:xfrm>
        </p:spPr>
        <p:txBody>
          <a:bodyPr/>
          <a:lstStyle>
            <a:lvl1pPr>
              <a:defRPr sz="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199"/>
            <a:ext cx="9145586" cy="6859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43000"/>
            <a:ext cx="8229600" cy="533400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752600"/>
            <a:ext cx="6477000" cy="4373563"/>
          </a:xfrm>
        </p:spPr>
        <p:txBody>
          <a:bodyPr/>
          <a:lstStyle>
            <a:lvl1pPr>
              <a:buNone/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5486400" cy="365125"/>
          </a:xfrm>
        </p:spPr>
        <p:txBody>
          <a:bodyPr/>
          <a:lstStyle>
            <a:lvl1pPr>
              <a:defRPr sz="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s-2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98"/>
            <a:ext cx="9145588" cy="685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1143000"/>
            <a:ext cx="8229600" cy="914400"/>
          </a:xfrm>
        </p:spPr>
        <p:txBody>
          <a:bodyPr>
            <a:normAutofit/>
          </a:bodyPr>
          <a:lstStyle>
            <a:lvl1pPr algn="l">
              <a:defRPr sz="2800" b="1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2 line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09800"/>
            <a:ext cx="6477000" cy="3916363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5486400" cy="365125"/>
          </a:xfrm>
        </p:spPr>
        <p:txBody>
          <a:bodyPr/>
          <a:lstStyle>
            <a:lvl1pPr>
              <a:defRPr sz="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line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98"/>
            <a:ext cx="9145588" cy="685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43000"/>
            <a:ext cx="8229600" cy="533400"/>
          </a:xfrm>
        </p:spPr>
        <p:txBody>
          <a:bodyPr>
            <a:norm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09800"/>
            <a:ext cx="6400800" cy="3916363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5486400" cy="365125"/>
          </a:xfrm>
        </p:spPr>
        <p:txBody>
          <a:bodyPr/>
          <a:lstStyle>
            <a:lvl1pPr>
              <a:defRPr sz="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1676400" y="1600200"/>
            <a:ext cx="6477000" cy="533400"/>
          </a:xfrm>
        </p:spPr>
        <p:txBody>
          <a:bodyPr>
            <a:normAutofit/>
          </a:bodyPr>
          <a:lstStyle>
            <a:lvl1pPr>
              <a:buNone/>
              <a:defRPr sz="28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2nd line emphasis title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no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98"/>
            <a:ext cx="9145588" cy="685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5486400" cy="365125"/>
          </a:xfrm>
        </p:spPr>
        <p:txBody>
          <a:bodyPr/>
          <a:lstStyle>
            <a:lvl1pPr>
              <a:defRPr sz="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914400" y="1143000"/>
            <a:ext cx="7696200" cy="609600"/>
          </a:xfrm>
        </p:spPr>
        <p:txBody>
          <a:bodyPr/>
          <a:lstStyle>
            <a:lvl1pPr>
              <a:buNone/>
              <a:defRPr sz="28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98"/>
            <a:ext cx="9145588" cy="685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5486400" cy="365125"/>
          </a:xfrm>
        </p:spPr>
        <p:txBody>
          <a:bodyPr/>
          <a:lstStyle>
            <a:lvl1pPr>
              <a:defRPr sz="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/narrow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98"/>
            <a:ext cx="9145588" cy="685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5486400" cy="365125"/>
          </a:xfrm>
        </p:spPr>
        <p:txBody>
          <a:bodyPr/>
          <a:lstStyle>
            <a:lvl1pPr>
              <a:defRPr sz="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914400" y="1143000"/>
            <a:ext cx="7315200" cy="609600"/>
          </a:xfrm>
        </p:spPr>
        <p:txBody>
          <a:bodyPr>
            <a:normAutofit/>
          </a:bodyPr>
          <a:lstStyle>
            <a:lvl1pPr>
              <a:buNone/>
              <a:defRPr sz="28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838200"/>
            <a:ext cx="7772400" cy="579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B1BD0-533A-4E07-BF9C-432137E14983}" type="datetimeFigureOut">
              <a:rPr lang="en-US" smtClean="0"/>
              <a:pPr/>
              <a:t>2/24/2012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4F940-28E1-4EAC-8D73-5D6BC0F5BDB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5" r:id="rId3"/>
    <p:sldLayoutId id="2147483676" r:id="rId4"/>
    <p:sldLayoutId id="2147483673" r:id="rId5"/>
    <p:sldLayoutId id="2147483672" r:id="rId6"/>
    <p:sldLayoutId id="2147483651" r:id="rId7"/>
    <p:sldLayoutId id="2147483674" r:id="rId8"/>
    <p:sldLayoutId id="2147483652" r:id="rId9"/>
    <p:sldLayoutId id="2147483655" r:id="rId10"/>
  </p:sldLayoutIdLst>
  <p:transition>
    <p:fade/>
  </p:transition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981200"/>
            <a:ext cx="8686800" cy="1470025"/>
          </a:xfrm>
        </p:spPr>
        <p:txBody>
          <a:bodyPr>
            <a:normAutofit/>
          </a:bodyPr>
          <a:lstStyle/>
          <a:p>
            <a:r>
              <a:rPr lang="en-US" dirty="0"/>
              <a:t>The Missionary Journeys of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Apostle Paul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/>
              <a:t>The </a:t>
            </a:r>
            <a:r>
              <a:rPr lang="en-US" i="1"/>
              <a:t>New </a:t>
            </a:r>
            <a:r>
              <a:rPr lang="en-US" i="1" smtClean="0"/>
              <a:t>Testament</a:t>
            </a:r>
            <a:endParaRPr lang="en-US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7620000" y="6019800"/>
            <a:ext cx="1295400" cy="152400"/>
          </a:xfrm>
        </p:spPr>
        <p:txBody>
          <a:bodyPr>
            <a:noAutofit/>
          </a:bodyPr>
          <a:lstStyle>
            <a:lvl1pPr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Document #: TX002286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6"/>
          <p:cNvSpPr txBox="1">
            <a:spLocks/>
          </p:cNvSpPr>
          <p:nvPr/>
        </p:nvSpPr>
        <p:spPr>
          <a:xfrm>
            <a:off x="407528" y="685800"/>
            <a:ext cx="8328941" cy="6858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latin typeface="Arial" pitchFamily="34" charset="0"/>
                <a:cs typeface="Arial" pitchFamily="34" charset="0"/>
              </a:rPr>
              <a:t>Journey 4: Acts 27:1—28:16</a:t>
            </a:r>
          </a:p>
        </p:txBody>
      </p:sp>
      <p:sp>
        <p:nvSpPr>
          <p:cNvPr id="21" name="Content Placeholder 6"/>
          <p:cNvSpPr txBox="1">
            <a:spLocks/>
          </p:cNvSpPr>
          <p:nvPr/>
        </p:nvSpPr>
        <p:spPr>
          <a:xfrm>
            <a:off x="407529" y="1371600"/>
            <a:ext cx="8384177" cy="4343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As </a:t>
            </a:r>
            <a:r>
              <a:rPr lang="en-US" dirty="0">
                <a:latin typeface="Arial" pitchFamily="34" charset="0"/>
                <a:cs typeface="Arial" pitchFamily="34" charset="0"/>
              </a:rPr>
              <a:t>a Roman citizen, Paul exercises his right to appeal his case to Rome. When this appeal is granted, he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leaves Jerusalem for </a:t>
            </a:r>
            <a:r>
              <a:rPr lang="en-US" dirty="0">
                <a:latin typeface="Arial" pitchFamily="34" charset="0"/>
                <a:cs typeface="Arial" pitchFamily="34" charset="0"/>
              </a:rPr>
              <a:t>Rome, accompanied by other prisoners and a centurion acting as a guard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They sail from </a:t>
            </a:r>
            <a:r>
              <a:rPr lang="en-US" dirty="0">
                <a:latin typeface="Arial" pitchFamily="34" charset="0"/>
                <a:cs typeface="Arial" pitchFamily="34" charset="0"/>
              </a:rPr>
              <a:t>Sidon (in present-day Lebanon)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across </a:t>
            </a:r>
            <a:r>
              <a:rPr lang="en-US" dirty="0">
                <a:latin typeface="Arial" pitchFamily="34" charset="0"/>
                <a:cs typeface="Arial" pitchFamily="34" charset="0"/>
              </a:rPr>
              <a:t>the Mediterranean Sea to Crete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From </a:t>
            </a:r>
            <a:r>
              <a:rPr lang="en-US" dirty="0">
                <a:latin typeface="Arial" pitchFamily="34" charset="0"/>
                <a:cs typeface="Arial" pitchFamily="34" charset="0"/>
              </a:rPr>
              <a:t>Crete, they sail in stormy weather. After 14 days at sea, they are shipwrecked on the island of Malta, off the southern coast of Sicily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They </a:t>
            </a:r>
            <a:r>
              <a:rPr lang="en-US" dirty="0">
                <a:latin typeface="Arial" pitchFamily="34" charset="0"/>
                <a:cs typeface="Arial" pitchFamily="34" charset="0"/>
              </a:rPr>
              <a:t>spend three winter months in Malta before sailing for Rome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Paul’s </a:t>
            </a:r>
            <a:r>
              <a:rPr lang="en-US" dirty="0">
                <a:latin typeface="Arial" pitchFamily="34" charset="0"/>
                <a:cs typeface="Arial" pitchFamily="34" charset="0"/>
              </a:rPr>
              <a:t>ultimate fate is not known for certain. Most scholars maintain he was martyred in Rome around AD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65, although a few traditions suggest that he might have made an additional journey to preach in Spain.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4671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6"/>
          <p:cNvSpPr txBox="1">
            <a:spLocks/>
          </p:cNvSpPr>
          <p:nvPr/>
        </p:nvSpPr>
        <p:spPr>
          <a:xfrm>
            <a:off x="381000" y="1524000"/>
            <a:ext cx="8328941" cy="6858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latin typeface="Arial" pitchFamily="34" charset="0"/>
                <a:cs typeface="Arial" pitchFamily="34" charset="0"/>
              </a:rPr>
              <a:t>General Information about All of Paul’s Journeys</a:t>
            </a:r>
          </a:p>
        </p:txBody>
      </p:sp>
      <p:sp>
        <p:nvSpPr>
          <p:cNvPr id="21" name="Content Placeholder 6"/>
          <p:cNvSpPr txBox="1">
            <a:spLocks/>
          </p:cNvSpPr>
          <p:nvPr/>
        </p:nvSpPr>
        <p:spPr>
          <a:xfrm>
            <a:off x="381001" y="2209800"/>
            <a:ext cx="8384177" cy="4343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Travel </a:t>
            </a:r>
            <a:r>
              <a:rPr lang="en-US" dirty="0">
                <a:latin typeface="Arial" pitchFamily="34" charset="0"/>
                <a:cs typeface="Arial" pitchFamily="34" charset="0"/>
              </a:rPr>
              <a:t>at this time was fraught with hazards, including all the difficulties that inclement weather can cause: shipwrecks, floods, impassable roads, and so forth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Paul </a:t>
            </a:r>
            <a:r>
              <a:rPr lang="en-US" dirty="0">
                <a:latin typeface="Arial" pitchFamily="34" charset="0"/>
                <a:cs typeface="Arial" pitchFamily="34" charset="0"/>
              </a:rPr>
              <a:t>and his companions often endure persecution in the course of their travels, including being beaten, jailed, or expelled from particular cities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en-US" dirty="0">
                <a:latin typeface="Arial" pitchFamily="34" charset="0"/>
                <a:cs typeface="Arial" pitchFamily="34" charset="0"/>
              </a:rPr>
              <a:t>many cities, Paul initially focuses on preaching in synagogues—with Jews, converts to Judaism, and “God-fearers” (those considering conversion to Judaism) as the target audience.</a:t>
            </a:r>
          </a:p>
        </p:txBody>
      </p:sp>
    </p:spTree>
    <p:extLst>
      <p:ext uri="{BB962C8B-B14F-4D97-AF65-F5344CB8AC3E}">
        <p14:creationId xmlns:p14="http://schemas.microsoft.com/office/powerpoint/2010/main" val="10008377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6"/>
          <p:cNvSpPr txBox="1">
            <a:spLocks/>
          </p:cNvSpPr>
          <p:nvPr/>
        </p:nvSpPr>
        <p:spPr>
          <a:xfrm>
            <a:off x="381000" y="1524000"/>
            <a:ext cx="8328941" cy="6858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latin typeface="Arial" pitchFamily="34" charset="0"/>
                <a:cs typeface="Arial" pitchFamily="34" charset="0"/>
              </a:rPr>
              <a:t>General Information about All of Paul’s Journeys (continued)</a:t>
            </a:r>
          </a:p>
        </p:txBody>
      </p:sp>
      <p:sp>
        <p:nvSpPr>
          <p:cNvPr id="21" name="Content Placeholder 6"/>
          <p:cNvSpPr txBox="1">
            <a:spLocks/>
          </p:cNvSpPr>
          <p:nvPr/>
        </p:nvSpPr>
        <p:spPr>
          <a:xfrm>
            <a:off x="381001" y="2514600"/>
            <a:ext cx="8384177" cy="4038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This </a:t>
            </a:r>
            <a:r>
              <a:rPr lang="en-US" dirty="0">
                <a:latin typeface="Arial" pitchFamily="34" charset="0"/>
                <a:cs typeface="Arial" pitchFamily="34" charset="0"/>
              </a:rPr>
              <a:t>audience soon expands to include Gentiles. Sometimes Gentiles simply turn up as Paul is preaching; at other times Paul actively seeks them out, because the Jewish community has been inhospitable or unreceptive to the Gospel message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Note </a:t>
            </a:r>
            <a:r>
              <a:rPr lang="en-US" dirty="0">
                <a:latin typeface="Arial" pitchFamily="34" charset="0"/>
                <a:cs typeface="Arial" pitchFamily="34" charset="0"/>
              </a:rPr>
              <a:t>that Paul visits some cities multiple times; many of these are the cities to whom he also addresses his Epistles (letters). These will be the subject of the next unit.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3143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auto">
          <a:xfrm>
            <a:off x="659669" y="3074074"/>
            <a:ext cx="83439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lvl="0"/>
            <a:r>
              <a:rPr lang="en-US" dirty="0">
                <a:latin typeface="Arial" pitchFamily="34" charset="0"/>
                <a:cs typeface="Arial" pitchFamily="34" charset="0"/>
              </a:rPr>
              <a:t>Journey 1: Acts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13:4—14:28</a:t>
            </a:r>
          </a:p>
          <a:p>
            <a:pPr lvl="0"/>
            <a:endParaRPr lang="en-US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dirty="0">
                <a:latin typeface="Arial" pitchFamily="34" charset="0"/>
                <a:cs typeface="Arial" pitchFamily="34" charset="0"/>
              </a:rPr>
              <a:t>Journey 2: Acts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15:40—18:23</a:t>
            </a:r>
          </a:p>
          <a:p>
            <a:pPr lvl="0"/>
            <a:endParaRPr lang="en-US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dirty="0">
                <a:latin typeface="Arial" pitchFamily="34" charset="0"/>
                <a:cs typeface="Arial" pitchFamily="34" charset="0"/>
              </a:rPr>
              <a:t>Journey 3: Acts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19:1—21:40</a:t>
            </a:r>
          </a:p>
          <a:p>
            <a:pPr lvl="0"/>
            <a:endParaRPr lang="en-US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dirty="0">
                <a:latin typeface="Arial" pitchFamily="34" charset="0"/>
                <a:cs typeface="Arial" pitchFamily="34" charset="0"/>
              </a:rPr>
              <a:t>Journey 4: Acts 27:1—28:16</a:t>
            </a:r>
          </a:p>
        </p:txBody>
      </p:sp>
      <p:sp>
        <p:nvSpPr>
          <p:cNvPr id="16" name="Content Placeholder 6"/>
          <p:cNvSpPr txBox="1">
            <a:spLocks/>
          </p:cNvSpPr>
          <p:nvPr/>
        </p:nvSpPr>
        <p:spPr>
          <a:xfrm>
            <a:off x="1589964" y="757568"/>
            <a:ext cx="6182436" cy="1909432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latin typeface="Arial" pitchFamily="34" charset="0"/>
                <a:cs typeface="Arial" pitchFamily="34" charset="0"/>
              </a:rPr>
              <a:t>Summary of Paul’s Missionary Journeys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643720" y="1600200"/>
            <a:ext cx="51474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lvl="0"/>
            <a:r>
              <a:rPr lang="en-US" dirty="0">
                <a:latin typeface="Arial" pitchFamily="34" charset="0"/>
                <a:cs typeface="Arial" pitchFamily="34" charset="0"/>
              </a:rPr>
              <a:t>Biblical scholars believe that the Apostle Paul made three missionary journeys, plus a fourth, final journey to Rome. All four journeys are described in the Acts of the Apostles: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29" t="18009" b="8817"/>
          <a:stretch/>
        </p:blipFill>
        <p:spPr>
          <a:xfrm>
            <a:off x="5562600" y="2057400"/>
            <a:ext cx="2856931" cy="3868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47950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6"/>
          <p:cNvSpPr txBox="1">
            <a:spLocks/>
          </p:cNvSpPr>
          <p:nvPr/>
        </p:nvSpPr>
        <p:spPr>
          <a:xfrm>
            <a:off x="407529" y="685800"/>
            <a:ext cx="8328941" cy="6858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latin typeface="Arial" pitchFamily="34" charset="0"/>
                <a:cs typeface="Arial" pitchFamily="34" charset="0"/>
              </a:rPr>
              <a:t>Journey 1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Acts 13:4—14:28)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03" y="1371599"/>
            <a:ext cx="7814664" cy="489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5902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6"/>
          <p:cNvSpPr txBox="1">
            <a:spLocks/>
          </p:cNvSpPr>
          <p:nvPr/>
        </p:nvSpPr>
        <p:spPr>
          <a:xfrm>
            <a:off x="407528" y="685800"/>
            <a:ext cx="8328941" cy="6858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latin typeface="Arial" pitchFamily="34" charset="0"/>
                <a:cs typeface="Arial" pitchFamily="34" charset="0"/>
              </a:rPr>
              <a:t>Journey 1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Acts 13:4—14:28)</a:t>
            </a:r>
          </a:p>
        </p:txBody>
      </p:sp>
      <p:sp>
        <p:nvSpPr>
          <p:cNvPr id="21" name="Content Placeholder 6"/>
          <p:cNvSpPr txBox="1">
            <a:spLocks/>
          </p:cNvSpPr>
          <p:nvPr/>
        </p:nvSpPr>
        <p:spPr>
          <a:xfrm>
            <a:off x="455023" y="1600200"/>
            <a:ext cx="8384177" cy="4343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Paul’s </a:t>
            </a:r>
            <a:r>
              <a:rPr lang="en-US" dirty="0">
                <a:latin typeface="Arial" pitchFamily="34" charset="0"/>
                <a:cs typeface="Arial" pitchFamily="34" charset="0"/>
              </a:rPr>
              <a:t>traveling companions on this journey are Barnabas and John, who is also called Mark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This </a:t>
            </a:r>
            <a:r>
              <a:rPr lang="en-US" dirty="0">
                <a:latin typeface="Arial" pitchFamily="34" charset="0"/>
                <a:cs typeface="Arial" pitchFamily="34" charset="0"/>
              </a:rPr>
              <a:t>first journey is the shortest of the three. It launches from Syrian Antioch and proceeds to the island of Cyprus, particularly the cities of Salamis and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Paphos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From </a:t>
            </a:r>
            <a:r>
              <a:rPr lang="en-US" dirty="0">
                <a:latin typeface="Arial" pitchFamily="34" charset="0"/>
                <a:cs typeface="Arial" pitchFamily="34" charset="0"/>
              </a:rPr>
              <a:t>Cyprus, Paul proceeds to Antioch in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Pisidia</a:t>
            </a:r>
            <a:r>
              <a:rPr lang="en-US" dirty="0">
                <a:latin typeface="Arial" pitchFamily="34" charset="0"/>
                <a:cs typeface="Arial" pitchFamily="34" charset="0"/>
              </a:rPr>
              <a:t> (Asia Minor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dirty="0">
                <a:latin typeface="Arial" pitchFamily="34" charset="0"/>
                <a:cs typeface="Arial" pitchFamily="34" charset="0"/>
              </a:rPr>
              <a:t>journey continues to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the cities of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Iconium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Lystra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and the region of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Pamphylia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in Asia Minor, concluding where it began, in Syrian Antioch.</a:t>
            </a:r>
          </a:p>
        </p:txBody>
      </p:sp>
    </p:spTree>
    <p:extLst>
      <p:ext uri="{BB962C8B-B14F-4D97-AF65-F5344CB8AC3E}">
        <p14:creationId xmlns:p14="http://schemas.microsoft.com/office/powerpoint/2010/main" val="1397402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6"/>
          <p:cNvSpPr txBox="1">
            <a:spLocks/>
          </p:cNvSpPr>
          <p:nvPr/>
        </p:nvSpPr>
        <p:spPr>
          <a:xfrm>
            <a:off x="407529" y="685800"/>
            <a:ext cx="8328941" cy="6858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latin typeface="Arial" pitchFamily="34" charset="0"/>
                <a:cs typeface="Arial" pitchFamily="34" charset="0"/>
              </a:rPr>
              <a:t>Journey 2: Acts 15:40—18:23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03" y="1371599"/>
            <a:ext cx="7814664" cy="489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2456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6"/>
          <p:cNvSpPr txBox="1">
            <a:spLocks/>
          </p:cNvSpPr>
          <p:nvPr/>
        </p:nvSpPr>
        <p:spPr>
          <a:xfrm>
            <a:off x="407528" y="685800"/>
            <a:ext cx="8328941" cy="6858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latin typeface="Arial" pitchFamily="34" charset="0"/>
                <a:cs typeface="Arial" pitchFamily="34" charset="0"/>
              </a:rPr>
              <a:t>Journey 2: Acts 15:40—18:23</a:t>
            </a:r>
          </a:p>
        </p:txBody>
      </p:sp>
      <p:sp>
        <p:nvSpPr>
          <p:cNvPr id="21" name="Content Placeholder 6"/>
          <p:cNvSpPr txBox="1">
            <a:spLocks/>
          </p:cNvSpPr>
          <p:nvPr/>
        </p:nvSpPr>
        <p:spPr>
          <a:xfrm>
            <a:off x="407529" y="1371600"/>
            <a:ext cx="8384177" cy="4343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Before </a:t>
            </a:r>
            <a:r>
              <a:rPr lang="en-US" dirty="0">
                <a:latin typeface="Arial" pitchFamily="34" charset="0"/>
                <a:cs typeface="Arial" pitchFamily="34" charset="0"/>
              </a:rPr>
              <a:t>the start of this journey, Paul and Barnabas go their separate ways. Barnabas travels with John, also called Mark, while Paul travels with Silas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Like </a:t>
            </a:r>
            <a:r>
              <a:rPr lang="en-US" dirty="0">
                <a:latin typeface="Arial" pitchFamily="34" charset="0"/>
                <a:cs typeface="Arial" pitchFamily="34" charset="0"/>
              </a:rPr>
              <a:t>the first journey, the second journey begins in Syrian Antioch. It proceeds to the cities of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Derbe</a:t>
            </a:r>
            <a:r>
              <a:rPr lang="en-US" dirty="0">
                <a:latin typeface="Arial" pitchFamily="34" charset="0"/>
                <a:cs typeface="Arial" pitchFamily="34" charset="0"/>
              </a:rPr>
              <a:t> and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Lystra</a:t>
            </a:r>
            <a:r>
              <a:rPr lang="en-US" dirty="0">
                <a:latin typeface="Arial" pitchFamily="34" charset="0"/>
                <a:cs typeface="Arial" pitchFamily="34" charset="0"/>
              </a:rPr>
              <a:t> in Asia Minor, where Paul picks up a new traveling companion, Timothy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They </a:t>
            </a:r>
            <a:r>
              <a:rPr lang="en-US" dirty="0">
                <a:latin typeface="Arial" pitchFamily="34" charset="0"/>
                <a:cs typeface="Arial" pitchFamily="34" charset="0"/>
              </a:rPr>
              <a:t>travel through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Galatia </a:t>
            </a:r>
            <a:r>
              <a:rPr lang="en-US" dirty="0">
                <a:latin typeface="Arial" pitchFamily="34" charset="0"/>
                <a:cs typeface="Arial" pitchFamily="34" charset="0"/>
              </a:rPr>
              <a:t>and Phrygia and then to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the city of Troas </a:t>
            </a:r>
            <a:r>
              <a:rPr lang="en-US" dirty="0">
                <a:latin typeface="Arial" pitchFamily="34" charset="0"/>
                <a:cs typeface="Arial" pitchFamily="34" charset="0"/>
              </a:rPr>
              <a:t>in Asia Minor, from which they sail to Europe. The European mission begins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in the city of </a:t>
            </a:r>
            <a:r>
              <a:rPr lang="en-US" dirty="0">
                <a:latin typeface="Arial" pitchFamily="34" charset="0"/>
                <a:cs typeface="Arial" pitchFamily="34" charset="0"/>
              </a:rPr>
              <a:t>Philippi, in Macedonia, with the conversion of Lydia and her household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Paul </a:t>
            </a:r>
            <a:r>
              <a:rPr lang="en-US" dirty="0">
                <a:latin typeface="Arial" pitchFamily="34" charset="0"/>
                <a:cs typeface="Arial" pitchFamily="34" charset="0"/>
              </a:rPr>
              <a:t>and Silas are imprisoned in Philippi; at their release, they continue on to Thessalonica, Athens, and Corinth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Paul </a:t>
            </a:r>
            <a:r>
              <a:rPr lang="en-US" dirty="0">
                <a:latin typeface="Arial" pitchFamily="34" charset="0"/>
                <a:cs typeface="Arial" pitchFamily="34" charset="0"/>
              </a:rPr>
              <a:t>stays in Corinth for a year and a half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(Acts </a:t>
            </a:r>
            <a:r>
              <a:rPr lang="en-US" dirty="0">
                <a:latin typeface="Arial" pitchFamily="34" charset="0"/>
                <a:cs typeface="Arial" pitchFamily="34" charset="0"/>
              </a:rPr>
              <a:t>18:11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 and returns </a:t>
            </a:r>
            <a:r>
              <a:rPr lang="en-US" dirty="0">
                <a:latin typeface="Arial" pitchFamily="34" charset="0"/>
                <a:cs typeface="Arial" pitchFamily="34" charset="0"/>
              </a:rPr>
              <a:t>to Syrian Antioch via Ephesus in Asia Minor and then Caesarea, north of Jerusalem.</a:t>
            </a:r>
          </a:p>
        </p:txBody>
      </p:sp>
    </p:spTree>
    <p:extLst>
      <p:ext uri="{BB962C8B-B14F-4D97-AF65-F5344CB8AC3E}">
        <p14:creationId xmlns:p14="http://schemas.microsoft.com/office/powerpoint/2010/main" val="5080705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6"/>
          <p:cNvSpPr txBox="1">
            <a:spLocks/>
          </p:cNvSpPr>
          <p:nvPr/>
        </p:nvSpPr>
        <p:spPr>
          <a:xfrm>
            <a:off x="407529" y="685800"/>
            <a:ext cx="8328941" cy="6858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latin typeface="Arial" pitchFamily="34" charset="0"/>
                <a:cs typeface="Arial" pitchFamily="34" charset="0"/>
              </a:rPr>
              <a:t>Journey 3: Acts 19:1—21:40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004" y="1409322"/>
            <a:ext cx="7225990" cy="451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2958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6"/>
          <p:cNvSpPr txBox="1">
            <a:spLocks/>
          </p:cNvSpPr>
          <p:nvPr/>
        </p:nvSpPr>
        <p:spPr>
          <a:xfrm>
            <a:off x="407528" y="685800"/>
            <a:ext cx="8328941" cy="6858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latin typeface="Arial" pitchFamily="34" charset="0"/>
                <a:cs typeface="Arial" pitchFamily="34" charset="0"/>
              </a:rPr>
              <a:t>Journey 3: Acts 19:1—21:40</a:t>
            </a:r>
          </a:p>
        </p:txBody>
      </p:sp>
      <p:sp>
        <p:nvSpPr>
          <p:cNvPr id="21" name="Content Placeholder 6"/>
          <p:cNvSpPr txBox="1">
            <a:spLocks/>
          </p:cNvSpPr>
          <p:nvPr/>
        </p:nvSpPr>
        <p:spPr>
          <a:xfrm>
            <a:off x="407529" y="1371600"/>
            <a:ext cx="8384177" cy="4343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Paul’s </a:t>
            </a:r>
            <a:r>
              <a:rPr lang="en-US" dirty="0">
                <a:latin typeface="Arial" pitchFamily="34" charset="0"/>
                <a:cs typeface="Arial" pitchFamily="34" charset="0"/>
              </a:rPr>
              <a:t>third journey is the most extensive one. He travels with two Macedonian companions, Gaius and Aristarchus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Like </a:t>
            </a:r>
            <a:r>
              <a:rPr lang="en-US" dirty="0">
                <a:latin typeface="Arial" pitchFamily="34" charset="0"/>
                <a:cs typeface="Arial" pitchFamily="34" charset="0"/>
              </a:rPr>
              <a:t>journeys 1 and 2,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journey 3 begins </a:t>
            </a:r>
            <a:r>
              <a:rPr lang="en-US" dirty="0">
                <a:latin typeface="Arial" pitchFamily="34" charset="0"/>
                <a:cs typeface="Arial" pitchFamily="34" charset="0"/>
              </a:rPr>
              <a:t>in Syrian Antioch. From there, it proceeds across Asia Minor to Ephesus and into Macedonia, and then back again along a similar route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From the cities of Rhodes </a:t>
            </a:r>
            <a:r>
              <a:rPr lang="en-US" dirty="0">
                <a:latin typeface="Arial" pitchFamily="34" charset="0"/>
                <a:cs typeface="Arial" pitchFamily="34" charset="0"/>
              </a:rPr>
              <a:t>and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Patara</a:t>
            </a:r>
            <a:r>
              <a:rPr lang="en-US" dirty="0">
                <a:latin typeface="Arial" pitchFamily="34" charset="0"/>
                <a:cs typeface="Arial" pitchFamily="34" charset="0"/>
              </a:rPr>
              <a:t> in Asia Minor, Paul and his companions sail across the Mediterranean, past the island of Cyprus, landing in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Tyre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dirty="0">
                <a:latin typeface="Arial" pitchFamily="34" charset="0"/>
                <a:cs typeface="Arial" pitchFamily="34" charset="0"/>
              </a:rPr>
              <a:t>From there they travel to Caesarea. Paul intends to go to Jerusalem, but many people discourage him, saying that he will be in danger there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Paul </a:t>
            </a:r>
            <a:r>
              <a:rPr lang="en-US" dirty="0">
                <a:latin typeface="Arial" pitchFamily="34" charset="0"/>
                <a:cs typeface="Arial" pitchFamily="34" charset="0"/>
              </a:rPr>
              <a:t>disregards these warnings, maintaining that he is “prepared not only to be bound but even to die in Jerusalem for the name of the Lord Jesus” (Acts 21:13). He is in Jerusalem only one week before he is arrested.</a:t>
            </a:r>
          </a:p>
        </p:txBody>
      </p:sp>
    </p:spTree>
    <p:extLst>
      <p:ext uri="{BB962C8B-B14F-4D97-AF65-F5344CB8AC3E}">
        <p14:creationId xmlns:p14="http://schemas.microsoft.com/office/powerpoint/2010/main" val="9082614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6"/>
          <p:cNvSpPr txBox="1">
            <a:spLocks/>
          </p:cNvSpPr>
          <p:nvPr/>
        </p:nvSpPr>
        <p:spPr>
          <a:xfrm>
            <a:off x="407529" y="685800"/>
            <a:ext cx="8328941" cy="6858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latin typeface="Arial" pitchFamily="34" charset="0"/>
                <a:cs typeface="Arial" pitchFamily="34" charset="0"/>
              </a:rPr>
              <a:t>Journey 4: Acts 27:1—28:16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004" y="1409322"/>
            <a:ext cx="7225990" cy="451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821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IC Presentation template-N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>
        <a:spAutoFit/>
      </a:bodyPr>
      <a:lstStyle>
        <a:defPPr>
          <a:defRPr sz="800" dirty="0">
            <a:solidFill>
              <a:schemeClr val="bg1">
                <a:lumMod val="65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LIC Presentation template-New</Template>
  <TotalTime>1146</TotalTime>
  <Words>911</Words>
  <Application>Microsoft Office PowerPoint</Application>
  <PresentationFormat>On-screen Show (4:3)</PresentationFormat>
  <Paragraphs>75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LIC Presentation template-New</vt:lpstr>
      <vt:lpstr>The Missionary Journeys of  the Apostle Paul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bmartinka</dc:creator>
  <cp:lastModifiedBy>pintern</cp:lastModifiedBy>
  <cp:revision>222</cp:revision>
  <dcterms:created xsi:type="dcterms:W3CDTF">2011-06-08T19:56:13Z</dcterms:created>
  <dcterms:modified xsi:type="dcterms:W3CDTF">2012-02-24T18:18:29Z</dcterms:modified>
</cp:coreProperties>
</file>