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3" r:id="rId1"/>
  </p:sldMasterIdLst>
  <p:notesMasterIdLst>
    <p:notesMasterId r:id="rId16"/>
  </p:notesMasterIdLst>
  <p:sldIdLst>
    <p:sldId id="310" r:id="rId2"/>
    <p:sldId id="357" r:id="rId3"/>
    <p:sldId id="358" r:id="rId4"/>
    <p:sldId id="359" r:id="rId5"/>
    <p:sldId id="360" r:id="rId6"/>
    <p:sldId id="361" r:id="rId7"/>
    <p:sldId id="362" r:id="rId8"/>
    <p:sldId id="363" r:id="rId9"/>
    <p:sldId id="364" r:id="rId10"/>
    <p:sldId id="365" r:id="rId11"/>
    <p:sldId id="366" r:id="rId12"/>
    <p:sldId id="367" r:id="rId13"/>
    <p:sldId id="368" r:id="rId14"/>
    <p:sldId id="369" r:id="rId15"/>
  </p:sldIdLst>
  <p:sldSz cx="9144000" cy="6858000" type="screen4x3"/>
  <p:notesSz cx="6858000" cy="9144000"/>
  <p:custDataLst>
    <p:tags r:id="rId18"/>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stin Karr" initials="JK" lastIdx="4" clrIdx="0"/>
  <p:cmAuthor id="1" name="Susanna Seibert" initials="SS" lastIdx="5" clrIdx="1"/>
  <p:cmAuthor id="2" name="Brooke Saron" initials="BS"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30027"/>
    <a:srgbClr val="178D34"/>
    <a:srgbClr val="0A5598"/>
    <a:srgbClr val="000000"/>
    <a:srgbClr val="7EB062"/>
    <a:srgbClr val="FF0000"/>
    <a:srgbClr val="CC0000"/>
    <a:srgbClr val="3539C9"/>
    <a:srgbClr val="0000FF"/>
    <a:srgbClr val="D600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18" autoAdjust="0"/>
    <p:restoredTop sz="86425" autoAdjust="0"/>
  </p:normalViewPr>
  <p:slideViewPr>
    <p:cSldViewPr snapToGrid="0" snapToObjects="1">
      <p:cViewPr varScale="1">
        <p:scale>
          <a:sx n="168" d="100"/>
          <a:sy n="168" d="100"/>
        </p:scale>
        <p:origin x="-2856" y="-120"/>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tags" Target="tags/tag1.xml"/><Relationship Id="rId1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675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16DC5929-8357-4C99-A218-FA02D61B50BC}" type="datetimeFigureOut">
              <a:rPr lang="en-US"/>
              <a:pPr>
                <a:defRPr/>
              </a:pPr>
              <a:t>5/4/15</a:t>
            </a:fld>
            <a:endParaRPr lang="en-US" dirty="0"/>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3835CB9-1183-4972-9987-AD6871187B5F}" type="slidenum">
              <a:rPr lang="en-US"/>
              <a:pPr>
                <a:defRPr/>
              </a:pPr>
              <a:t>‹#›</a:t>
            </a:fld>
            <a:endParaRPr lang="en-US" dirty="0"/>
          </a:p>
        </p:txBody>
      </p:sp>
    </p:spTree>
    <p:extLst>
      <p:ext uri="{BB962C8B-B14F-4D97-AF65-F5344CB8AC3E}">
        <p14:creationId xmlns:p14="http://schemas.microsoft.com/office/powerpoint/2010/main" val="3242749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5/4/15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9590416"/>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5/4/15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260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5/4/15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991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5/4/15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021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5/4/15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54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5/4/15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539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38428F-13A6-461E-ACE3-3651423F24A5}" type="datetimeFigureOut">
              <a:rPr lang="en-US" smtClean="0">
                <a:solidFill>
                  <a:prstClr val="black">
                    <a:tint val="75000"/>
                  </a:prstClr>
                </a:solidFill>
              </a:rPr>
              <a:pPr/>
              <a:t>5/4/15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6060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38428F-13A6-461E-ACE3-3651423F24A5}" type="datetimeFigureOut">
              <a:rPr lang="en-US" smtClean="0">
                <a:solidFill>
                  <a:prstClr val="black">
                    <a:tint val="75000"/>
                  </a:prstClr>
                </a:solidFill>
              </a:rPr>
              <a:pPr/>
              <a:t>5/4/15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797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8428F-13A6-461E-ACE3-3651423F24A5}" type="datetimeFigureOut">
              <a:rPr lang="en-US" smtClean="0">
                <a:solidFill>
                  <a:prstClr val="black">
                    <a:tint val="75000"/>
                  </a:prstClr>
                </a:solidFill>
              </a:rPr>
              <a:pPr/>
              <a:t>5/4/15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8883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5/4/15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124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5/4/15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0342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81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7738428F-13A6-461E-ACE3-3651423F24A5}" type="datetimeFigureOut">
              <a:rPr lang="en-US" smtClean="0">
                <a:solidFill>
                  <a:prstClr val="black">
                    <a:tint val="75000"/>
                  </a:prstClr>
                </a:solidFill>
                <a:latin typeface="Calibri"/>
              </a:rPr>
              <a:pPr eaLnBrk="1" fontAlgn="auto" hangingPunct="1">
                <a:spcBef>
                  <a:spcPts val="0"/>
                </a:spcBef>
                <a:spcAft>
                  <a:spcPts val="0"/>
                </a:spcAft>
              </a:pPr>
              <a:t>5/4/15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52185CE-A228-4E7E-803F-2499737AE528}" type="slidenum">
              <a:rPr lang="en-US" smtClean="0">
                <a:solidFill>
                  <a:prstClr val="black">
                    <a:tint val="75000"/>
                  </a:prstClr>
                </a:solidFill>
                <a:latin typeface="Calibri"/>
              </a:rPr>
              <a:pPr eaLnBrk="1" fontAlgn="auto" hangingPunct="1">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2126024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75" y="0"/>
            <a:ext cx="9429750" cy="6858000"/>
          </a:xfrm>
          <a:prstGeom prst="rect">
            <a:avLst/>
          </a:prstGeom>
          <a:noFill/>
          <a:ln>
            <a:no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336" y="4732998"/>
            <a:ext cx="1652629" cy="1977737"/>
          </a:xfrm>
          <a:prstGeom prst="rect">
            <a:avLst/>
          </a:prstGeom>
        </p:spPr>
      </p:pic>
    </p:spTree>
    <p:extLst>
      <p:ext uri="{BB962C8B-B14F-4D97-AF65-F5344CB8AC3E}">
        <p14:creationId xmlns:p14="http://schemas.microsoft.com/office/powerpoint/2010/main" val="37330877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Autofit/>
          </a:bodyPr>
          <a:lstStyle/>
          <a:p>
            <a:pPr>
              <a:lnSpc>
                <a:spcPct val="110000"/>
              </a:lnSpc>
            </a:pPr>
            <a:r>
              <a:rPr lang="en-US" sz="4200" b="1" dirty="0" smtClean="0">
                <a:solidFill>
                  <a:srgbClr val="C30027"/>
                </a:solidFill>
                <a:latin typeface="Arial" panose="020B0604020202020204" pitchFamily="34" charset="0"/>
                <a:cs typeface="Arial" panose="020B0604020202020204" pitchFamily="34" charset="0"/>
              </a:rPr>
              <a:t>“The Trinity Is a Communion”</a:t>
            </a:r>
            <a:r>
              <a:rPr lang="en-US" sz="3200" b="1" dirty="0" smtClean="0">
                <a:solidFill>
                  <a:srgbClr val="C30027"/>
                </a:solidFill>
                <a:latin typeface="Arial" panose="020B0604020202020204" pitchFamily="34" charset="0"/>
                <a:cs typeface="Arial" panose="020B0604020202020204" pitchFamily="34" charset="0"/>
              </a:rPr>
              <a:t/>
            </a:r>
            <a:br>
              <a:rPr lang="en-US" sz="3200" b="1" dirty="0" smtClean="0">
                <a:solidFill>
                  <a:srgbClr val="C30027"/>
                </a:solidFill>
                <a:latin typeface="Arial" panose="020B0604020202020204" pitchFamily="34" charset="0"/>
                <a:cs typeface="Arial" panose="020B0604020202020204" pitchFamily="34" charset="0"/>
              </a:rPr>
            </a:br>
            <a:r>
              <a:rPr lang="en-US" sz="1800" b="1" dirty="0" smtClean="0">
                <a:solidFill>
                  <a:schemeClr val="tx1">
                    <a:lumMod val="50000"/>
                    <a:lumOff val="50000"/>
                  </a:schemeClr>
                </a:solidFill>
                <a:latin typeface="Arial" pitchFamily="34" charset="0"/>
                <a:cs typeface="Arial" pitchFamily="34" charset="0"/>
              </a:rPr>
              <a:t>(Handbook, pages 49–50)</a:t>
            </a:r>
            <a:endParaRPr lang="en-US" sz="1800" b="1" dirty="0">
              <a:solidFill>
                <a:schemeClr val="tx1">
                  <a:lumMod val="50000"/>
                  <a:lumOff val="50000"/>
                </a:schemeClr>
              </a:solidFill>
              <a:latin typeface="Arial" pitchFamily="34" charset="0"/>
              <a:cs typeface="Arial" pitchFamily="34" charset="0"/>
            </a:endParaRPr>
          </a:p>
        </p:txBody>
      </p:sp>
      <p:sp>
        <p:nvSpPr>
          <p:cNvPr id="5" name="Content Placeholder 2"/>
          <p:cNvSpPr>
            <a:spLocks noGrp="1"/>
          </p:cNvSpPr>
          <p:nvPr>
            <p:ph idx="1"/>
          </p:nvPr>
        </p:nvSpPr>
        <p:spPr>
          <a:xfrm>
            <a:off x="4636168" y="1926103"/>
            <a:ext cx="4050632" cy="4525963"/>
          </a:xfrm>
        </p:spPr>
        <p:txBody>
          <a:bodyPr/>
          <a:lstStyle/>
          <a:p>
            <a:r>
              <a:rPr lang="en-US" sz="2200" dirty="0" smtClean="0">
                <a:latin typeface="Arial" panose="020B0604020202020204" pitchFamily="34" charset="0"/>
                <a:cs typeface="Arial" panose="020B0604020202020204" pitchFamily="34" charset="0"/>
              </a:rPr>
              <a:t>The Father, Son, and Holy Spirit are completely in union with one another. </a:t>
            </a:r>
          </a:p>
          <a:p>
            <a:r>
              <a:rPr lang="en-US" sz="2200" dirty="0">
                <a:latin typeface="Arial" panose="020B0604020202020204" pitchFamily="34" charset="0"/>
                <a:cs typeface="Arial" panose="020B0604020202020204" pitchFamily="34" charset="0"/>
              </a:rPr>
              <a:t>The love and unity that the Father, Son, and Holy Spirit share are perfect. </a:t>
            </a:r>
            <a:endParaRPr lang="en-US" sz="2200" dirty="0" smtClean="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A vision for this perfect love is shared by Saint Paul in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1 Corinthians, chapter </a:t>
            </a:r>
            <a:r>
              <a:rPr lang="en-US" sz="2200" dirty="0">
                <a:latin typeface="Arial" panose="020B0604020202020204" pitchFamily="34" charset="0"/>
                <a:cs typeface="Arial" panose="020B0604020202020204" pitchFamily="34" charset="0"/>
              </a:rPr>
              <a:t>13.</a:t>
            </a:r>
            <a:r>
              <a:rPr lang="en-US" sz="2400"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8" name="Picture 7" descr="S10-shutterstock_4617178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592416"/>
            <a:ext cx="3782539" cy="3856288"/>
          </a:xfrm>
          <a:prstGeom prst="rect">
            <a:avLst/>
          </a:prstGeom>
        </p:spPr>
      </p:pic>
      <p:sp>
        <p:nvSpPr>
          <p:cNvPr id="7" name="Rectangle 6"/>
          <p:cNvSpPr/>
          <p:nvPr/>
        </p:nvSpPr>
        <p:spPr>
          <a:xfrm>
            <a:off x="457200" y="5200353"/>
            <a:ext cx="4572000" cy="200055"/>
          </a:xfrm>
          <a:prstGeom prst="rect">
            <a:avLst/>
          </a:prstGeom>
        </p:spPr>
        <p:txBody>
          <a:bodyPr>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MargaretMStewart/www.shutterstock.com </a:t>
            </a:r>
            <a:endParaRPr lang="en-US" sz="7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4164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fontScale="90000"/>
          </a:bodyPr>
          <a:lstStyle/>
          <a:p>
            <a:r>
              <a:rPr lang="en-US" sz="4200" b="1" dirty="0" smtClean="0">
                <a:solidFill>
                  <a:srgbClr val="0A5598"/>
                </a:solidFill>
                <a:latin typeface="Arial" panose="020B0604020202020204" pitchFamily="34" charset="0"/>
                <a:cs typeface="Arial" panose="020B0604020202020204" pitchFamily="34" charset="0"/>
              </a:rPr>
              <a:t>“Sharing in the Life of the Trinity”</a:t>
            </a:r>
            <a:r>
              <a:rPr lang="en-US" sz="3100" b="1" dirty="0" smtClean="0">
                <a:solidFill>
                  <a:srgbClr val="0A5598"/>
                </a:solidFill>
                <a:latin typeface="Arial" panose="020B0604020202020204" pitchFamily="34" charset="0"/>
                <a:cs typeface="Arial" panose="020B0604020202020204" pitchFamily="34" charset="0"/>
              </a:rPr>
              <a:t/>
            </a:r>
            <a:br>
              <a:rPr lang="en-US" sz="3100" b="1" dirty="0" smtClean="0">
                <a:solidFill>
                  <a:srgbClr val="0A5598"/>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itchFamily="34" charset="0"/>
                <a:cs typeface="Arial" pitchFamily="34" charset="0"/>
              </a:rPr>
              <a:t>(Handbook, pages 49–50)</a:t>
            </a:r>
            <a:endParaRPr lang="en-US" sz="2000" b="1" i="1" dirty="0">
              <a:solidFill>
                <a:schemeClr val="tx1">
                  <a:lumMod val="50000"/>
                  <a:lumOff val="50000"/>
                </a:schemeClr>
              </a:solidFill>
              <a:latin typeface="Arial" pitchFamily="34" charset="0"/>
              <a:cs typeface="Arial" pitchFamily="34" charset="0"/>
            </a:endParaRPr>
          </a:p>
        </p:txBody>
      </p:sp>
      <p:sp>
        <p:nvSpPr>
          <p:cNvPr id="5" name="Content Placeholder 2"/>
          <p:cNvSpPr>
            <a:spLocks noGrp="1"/>
          </p:cNvSpPr>
          <p:nvPr>
            <p:ph idx="1"/>
          </p:nvPr>
        </p:nvSpPr>
        <p:spPr>
          <a:xfrm>
            <a:off x="1194632" y="1656358"/>
            <a:ext cx="3534697" cy="3509188"/>
          </a:xfrm>
        </p:spPr>
        <p:txBody>
          <a:bodyPr>
            <a:normAutofit/>
          </a:bodyPr>
          <a:lstStyle/>
          <a:p>
            <a:pPr marL="0" indent="0">
              <a:buNone/>
            </a:pPr>
            <a:r>
              <a:rPr lang="en-US" sz="2400" dirty="0" smtClean="0">
                <a:latin typeface="Arial" panose="020B0604020202020204" pitchFamily="34" charset="0"/>
                <a:cs typeface="Arial" panose="020B0604020202020204" pitchFamily="34" charset="0"/>
              </a:rPr>
              <a:t>The love shared among the Persons of the Trinity pours out to us to share with family and friends and the rest of the world. </a:t>
            </a:r>
            <a:endParaRPr lang="en-US" sz="2400" dirty="0">
              <a:latin typeface="Arial" panose="020B0604020202020204" pitchFamily="34" charset="0"/>
              <a:cs typeface="Arial" panose="020B0604020202020204" pitchFamily="34" charset="0"/>
            </a:endParaRPr>
          </a:p>
        </p:txBody>
      </p:sp>
      <p:sp>
        <p:nvSpPr>
          <p:cNvPr id="7" name="Rectangle 6"/>
          <p:cNvSpPr/>
          <p:nvPr/>
        </p:nvSpPr>
        <p:spPr>
          <a:xfrm>
            <a:off x="5081047" y="5267768"/>
            <a:ext cx="1794880" cy="200055"/>
          </a:xfrm>
          <a:prstGeom prst="rect">
            <a:avLst/>
          </a:prstGeom>
        </p:spPr>
        <p:txBody>
          <a:bodyPr wrap="square">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MachineHeadz/www.istockphoto.com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8" name="Picture 7" descr="S11-iStock_000036060242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1394" y="1656358"/>
            <a:ext cx="2409824" cy="3611410"/>
          </a:xfrm>
          <a:prstGeom prst="rect">
            <a:avLst/>
          </a:prstGeom>
        </p:spPr>
      </p:pic>
    </p:spTree>
    <p:extLst>
      <p:ext uri="{BB962C8B-B14F-4D97-AF65-F5344CB8AC3E}">
        <p14:creationId xmlns:p14="http://schemas.microsoft.com/office/powerpoint/2010/main" val="38209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fontScale="90000"/>
          </a:bodyPr>
          <a:lstStyle/>
          <a:p>
            <a:r>
              <a:rPr lang="en-US" sz="4200" b="1" dirty="0" smtClean="0">
                <a:solidFill>
                  <a:srgbClr val="0A5598"/>
                </a:solidFill>
                <a:latin typeface="Arial" panose="020B0604020202020204" pitchFamily="34" charset="0"/>
                <a:cs typeface="Arial" panose="020B0604020202020204" pitchFamily="34" charset="0"/>
              </a:rPr>
              <a:t>“Sharing in the Life of the Trinity”</a:t>
            </a:r>
            <a:r>
              <a:rPr lang="en-US" sz="3100" b="1" dirty="0" smtClean="0">
                <a:solidFill>
                  <a:srgbClr val="0A5598"/>
                </a:solidFill>
                <a:latin typeface="Arial" panose="020B0604020202020204" pitchFamily="34" charset="0"/>
                <a:cs typeface="Arial" panose="020B0604020202020204" pitchFamily="34" charset="0"/>
              </a:rPr>
              <a:t/>
            </a:r>
            <a:br>
              <a:rPr lang="en-US" sz="3100" b="1" dirty="0" smtClean="0">
                <a:solidFill>
                  <a:srgbClr val="0A5598"/>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itchFamily="34" charset="0"/>
                <a:cs typeface="Arial" pitchFamily="34" charset="0"/>
              </a:rPr>
              <a:t>(Handbook, pages 49–50)</a:t>
            </a:r>
            <a:endParaRPr lang="en-US" sz="2000" b="1" i="1" dirty="0">
              <a:solidFill>
                <a:schemeClr val="tx1">
                  <a:lumMod val="50000"/>
                  <a:lumOff val="50000"/>
                </a:schemeClr>
              </a:solidFill>
              <a:latin typeface="Arial" pitchFamily="34" charset="0"/>
              <a:cs typeface="Arial" pitchFamily="34" charset="0"/>
            </a:endParaRPr>
          </a:p>
        </p:txBody>
      </p:sp>
      <p:sp>
        <p:nvSpPr>
          <p:cNvPr id="5" name="Content Placeholder 2"/>
          <p:cNvSpPr>
            <a:spLocks noGrp="1"/>
          </p:cNvSpPr>
          <p:nvPr>
            <p:ph idx="1"/>
          </p:nvPr>
        </p:nvSpPr>
        <p:spPr>
          <a:xfrm>
            <a:off x="3414685" y="1761941"/>
            <a:ext cx="5272115" cy="3653475"/>
          </a:xfrm>
        </p:spPr>
        <p:txBody>
          <a:bodyPr>
            <a:normAutofit/>
          </a:bodyPr>
          <a:lstStyle/>
          <a:p>
            <a:r>
              <a:rPr lang="en-US" sz="2200" dirty="0" smtClean="0">
                <a:latin typeface="Arial" panose="020B0604020202020204" pitchFamily="34" charset="0"/>
                <a:cs typeface="Arial" panose="020B0604020202020204" pitchFamily="34" charset="0"/>
              </a:rPr>
              <a:t>God’s love—the love between the Father, Son, and Holy Spirit—is the source of all love.</a:t>
            </a:r>
          </a:p>
          <a:p>
            <a:r>
              <a:rPr lang="en-US" sz="2200" dirty="0">
                <a:latin typeface="Arial" panose="020B0604020202020204" pitchFamily="34" charset="0"/>
                <a:cs typeface="Arial" panose="020B0604020202020204" pitchFamily="34" charset="0"/>
              </a:rPr>
              <a:t>The love and unity of the Father, Son, and Holy Spirit flow out to us and fill us so that we can share that love with others. </a:t>
            </a:r>
            <a:endParaRPr lang="en-US" sz="2200" dirty="0" smtClean="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The love in our families should flow out in service to the rest of the community and the entire world. </a:t>
            </a:r>
          </a:p>
          <a:p>
            <a:endParaRPr lang="en-US" sz="22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p:txBody>
      </p:sp>
      <p:sp>
        <p:nvSpPr>
          <p:cNvPr id="6" name="Oval 5"/>
          <p:cNvSpPr/>
          <p:nvPr/>
        </p:nvSpPr>
        <p:spPr>
          <a:xfrm>
            <a:off x="1464348" y="2062586"/>
            <a:ext cx="663522" cy="6498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art 6"/>
          <p:cNvSpPr/>
          <p:nvPr/>
        </p:nvSpPr>
        <p:spPr>
          <a:xfrm>
            <a:off x="734314" y="1487055"/>
            <a:ext cx="2134969" cy="1991532"/>
          </a:xfrm>
          <a:prstGeom prst="hear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wn Arrow 7"/>
          <p:cNvSpPr/>
          <p:nvPr/>
        </p:nvSpPr>
        <p:spPr>
          <a:xfrm>
            <a:off x="2467728" y="3164673"/>
            <a:ext cx="163697" cy="501848"/>
          </a:xfrm>
          <a:prstGeom prst="downArrow">
            <a:avLst/>
          </a:prstGeom>
          <a:scene3d>
            <a:camera prst="orthographicFront">
              <a:rot lat="0" lon="6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dirty="0"/>
          </a:p>
        </p:txBody>
      </p:sp>
      <p:sp>
        <p:nvSpPr>
          <p:cNvPr id="9" name="Down Arrow 8"/>
          <p:cNvSpPr/>
          <p:nvPr/>
        </p:nvSpPr>
        <p:spPr>
          <a:xfrm flipH="1">
            <a:off x="1697714" y="3588679"/>
            <a:ext cx="194054" cy="3904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own Arrow 9"/>
          <p:cNvSpPr/>
          <p:nvPr/>
        </p:nvSpPr>
        <p:spPr>
          <a:xfrm flipH="1">
            <a:off x="1014355" y="3180569"/>
            <a:ext cx="137957" cy="4929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dirty="0"/>
          </a:p>
        </p:txBody>
      </p:sp>
      <p:sp>
        <p:nvSpPr>
          <p:cNvPr id="11" name="Oval 10"/>
          <p:cNvSpPr/>
          <p:nvPr/>
        </p:nvSpPr>
        <p:spPr>
          <a:xfrm>
            <a:off x="1633298" y="2376594"/>
            <a:ext cx="663522" cy="6498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1284853" y="2367896"/>
            <a:ext cx="663522" cy="6498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S12-iStock_000025156678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501" y="4149449"/>
            <a:ext cx="1368227" cy="1366993"/>
          </a:xfrm>
          <a:prstGeom prst="rect">
            <a:avLst/>
          </a:prstGeom>
        </p:spPr>
      </p:pic>
      <p:sp>
        <p:nvSpPr>
          <p:cNvPr id="14" name="Rectangle 13"/>
          <p:cNvSpPr/>
          <p:nvPr/>
        </p:nvSpPr>
        <p:spPr>
          <a:xfrm>
            <a:off x="1069561" y="5493278"/>
            <a:ext cx="1475084" cy="200055"/>
          </a:xfrm>
          <a:prstGeom prst="rect">
            <a:avLst/>
          </a:prstGeom>
        </p:spPr>
        <p:txBody>
          <a:bodyPr wrap="none">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a:t>
            </a:r>
            <a:r>
              <a:rPr lang="en-US" sz="700" dirty="0" err="1" smtClean="0">
                <a:solidFill>
                  <a:schemeClr val="bg1">
                    <a:lumMod val="65000"/>
                  </a:schemeClr>
                </a:solidFill>
                <a:latin typeface="Arial" panose="020B0604020202020204" pitchFamily="34" charset="0"/>
                <a:cs typeface="Arial" panose="020B0604020202020204" pitchFamily="34" charset="0"/>
              </a:rPr>
              <a:t>leonello</a:t>
            </a:r>
            <a:r>
              <a:rPr lang="en-US" sz="700" dirty="0" smtClean="0">
                <a:solidFill>
                  <a:schemeClr val="bg1">
                    <a:lumMod val="65000"/>
                  </a:schemeClr>
                </a:solidFill>
                <a:latin typeface="Arial" panose="020B0604020202020204" pitchFamily="34" charset="0"/>
                <a:cs typeface="Arial" panose="020B0604020202020204" pitchFamily="34" charset="0"/>
              </a:rPr>
              <a:t>/</a:t>
            </a:r>
            <a:r>
              <a:rPr lang="en-US" sz="700" dirty="0" err="1" smtClean="0">
                <a:solidFill>
                  <a:schemeClr val="bg1">
                    <a:lumMod val="65000"/>
                  </a:schemeClr>
                </a:solidFill>
                <a:latin typeface="Arial" panose="020B0604020202020204" pitchFamily="34" charset="0"/>
                <a:cs typeface="Arial" panose="020B0604020202020204" pitchFamily="34" charset="0"/>
              </a:rPr>
              <a:t>www,istockphoto.com</a:t>
            </a:r>
            <a:endParaRPr lang="en-US" sz="7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7467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bg1"/>
          </a:solidFill>
        </p:spPr>
        <p:txBody>
          <a:bodyPr>
            <a:normAutofit/>
          </a:bodyPr>
          <a:lstStyle/>
          <a:p>
            <a:r>
              <a:rPr lang="en-US" sz="4200" b="1" dirty="0" smtClean="0">
                <a:solidFill>
                  <a:srgbClr val="178D34"/>
                </a:solidFill>
                <a:latin typeface="Arial" panose="020B0604020202020204" pitchFamily="34" charset="0"/>
                <a:cs typeface="Arial" panose="020B0604020202020204" pitchFamily="34" charset="0"/>
              </a:rPr>
              <a:t>Let’s Reflect!</a:t>
            </a:r>
            <a:endParaRPr lang="en-US" sz="4200" b="1" dirty="0">
              <a:solidFill>
                <a:srgbClr val="178D34"/>
              </a:solidFill>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457200" y="1604388"/>
            <a:ext cx="8229600" cy="4533337"/>
          </a:xfrm>
        </p:spPr>
        <p:txBody>
          <a:bodyPr>
            <a:noAutofit/>
          </a:bodyPr>
          <a:lstStyle/>
          <a:p>
            <a:r>
              <a:rPr lang="en-US" sz="2200" dirty="0" smtClean="0">
                <a:latin typeface="Arial" pitchFamily="34" charset="0"/>
                <a:cs typeface="Arial" pitchFamily="34" charset="0"/>
              </a:rPr>
              <a:t>Think of a time when you experienced love from a family member, friend, teacher, or someone else. What did that look like? How did it impact you?</a:t>
            </a:r>
          </a:p>
          <a:p>
            <a:r>
              <a:rPr lang="en-US" sz="2200" dirty="0" smtClean="0">
                <a:latin typeface="Arial" pitchFamily="34" charset="0"/>
                <a:cs typeface="Arial" pitchFamily="34" charset="0"/>
              </a:rPr>
              <a:t>The love you received from these individuals came from the same source: the love of our Trinitarian God. What do you think about this? </a:t>
            </a:r>
          </a:p>
          <a:p>
            <a:r>
              <a:rPr lang="en-US" sz="2200" dirty="0" smtClean="0">
                <a:latin typeface="Arial" pitchFamily="34" charset="0"/>
                <a:cs typeface="Arial" pitchFamily="34" charset="0"/>
              </a:rPr>
              <a:t>Knowing that we give the love we first receive from God, what choices might </a:t>
            </a:r>
            <a:r>
              <a:rPr lang="en-US" sz="2200" u="sng" dirty="0" smtClean="0">
                <a:latin typeface="Arial" pitchFamily="34" charset="0"/>
                <a:cs typeface="Arial" pitchFamily="34" charset="0"/>
              </a:rPr>
              <a:t>you</a:t>
            </a:r>
            <a:r>
              <a:rPr lang="en-US" sz="2200" dirty="0" smtClean="0">
                <a:latin typeface="Arial" pitchFamily="34" charset="0"/>
                <a:cs typeface="Arial" pitchFamily="34" charset="0"/>
              </a:rPr>
              <a:t> make that allow you to experience God’s love (for example, going to Mass or reading the Bible) so that you can share this love with others?</a:t>
            </a:r>
          </a:p>
        </p:txBody>
      </p:sp>
    </p:spTree>
    <p:extLst>
      <p:ext uri="{BB962C8B-B14F-4D97-AF65-F5344CB8AC3E}">
        <p14:creationId xmlns:p14="http://schemas.microsoft.com/office/powerpoint/2010/main" val="167458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4200" b="1" dirty="0" smtClean="0">
                <a:solidFill>
                  <a:srgbClr val="C30027"/>
                </a:solidFill>
                <a:latin typeface="Arial" pitchFamily="34" charset="0"/>
                <a:cs typeface="Arial" pitchFamily="34" charset="0"/>
              </a:rPr>
              <a:t>Acknowledgments</a:t>
            </a:r>
            <a:endParaRPr lang="en-US" sz="4200" b="1" dirty="0">
              <a:solidFill>
                <a:srgbClr val="C30027"/>
              </a:solidFill>
              <a:latin typeface="Arial" pitchFamily="34" charset="0"/>
              <a:cs typeface="Arial" pitchFamily="34" charset="0"/>
            </a:endParaRPr>
          </a:p>
        </p:txBody>
      </p:sp>
      <p:sp>
        <p:nvSpPr>
          <p:cNvPr id="5" name="Content Placeholder 2"/>
          <p:cNvSpPr>
            <a:spLocks noGrp="1"/>
          </p:cNvSpPr>
          <p:nvPr>
            <p:ph idx="1"/>
          </p:nvPr>
        </p:nvSpPr>
        <p:spPr>
          <a:xfrm>
            <a:off x="457200" y="1343694"/>
            <a:ext cx="8229600" cy="4893406"/>
          </a:xfrm>
        </p:spPr>
        <p:txBody>
          <a:bodyPr>
            <a:normAutofit/>
          </a:bodyPr>
          <a:lstStyle/>
          <a:p>
            <a:pPr marL="3175" indent="-3175">
              <a:buNone/>
            </a:pPr>
            <a:r>
              <a:rPr lang="en-US" dirty="0" smtClean="0"/>
              <a:t>	</a:t>
            </a:r>
            <a:r>
              <a:rPr lang="en-US" sz="2000" dirty="0" smtClean="0">
                <a:latin typeface="Arial" pitchFamily="34" charset="0"/>
                <a:cs typeface="Arial" pitchFamily="34" charset="0"/>
              </a:rPr>
              <a:t>To view copyright terms and conditions for Internet materials cited here, log on to the home pages for the referenced websites.</a:t>
            </a:r>
          </a:p>
          <a:p>
            <a:pPr marL="3175" indent="-3175">
              <a:lnSpc>
                <a:spcPct val="50000"/>
              </a:lnSpc>
              <a:buNone/>
            </a:pPr>
            <a:r>
              <a:rPr lang="en-US" sz="2000" dirty="0" smtClean="0">
                <a:latin typeface="Arial" pitchFamily="34" charset="0"/>
                <a:cs typeface="Arial" pitchFamily="34" charset="0"/>
              </a:rPr>
              <a:t>	</a:t>
            </a:r>
          </a:p>
          <a:p>
            <a:pPr marL="3175" indent="-3175">
              <a:buNone/>
            </a:pPr>
            <a:r>
              <a:rPr lang="en-US" sz="2000" dirty="0" smtClean="0">
                <a:latin typeface="Arial" pitchFamily="34" charset="0"/>
                <a:cs typeface="Arial" pitchFamily="34" charset="0"/>
              </a:rPr>
              <a:t>During this presentation’s preparation, all citations, facts, figures, names, addresses, telephone numbers, Internet URLs, and other pieces of information cited within were verified for accuracy. The authors and Saint Mary’s Press staff have made every attempt to reference current and valid sources, but we cannot guarantee the content of any source, and we are not responsible for any changes that may have occurred since our verification. If you find an error in, or have a question or concern about, any of the information or sources listed within, please contact Saint Mary’s Press.</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1312909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1063314" y="619496"/>
            <a:ext cx="7513867" cy="11975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latin typeface="Arial" panose="020B0604020202020204" pitchFamily="34" charset="0"/>
                <a:cs typeface="Arial" panose="020B0604020202020204" pitchFamily="34" charset="0"/>
              </a:rPr>
              <a:t>The</a:t>
            </a:r>
            <a:r>
              <a:rPr lang="en-US" sz="2400" dirty="0" smtClean="0">
                <a:latin typeface="Arial" panose="020B0604020202020204" pitchFamily="34" charset="0"/>
                <a:cs typeface="Arial" panose="020B0604020202020204" pitchFamily="34" charset="0"/>
              </a:rPr>
              <a:t> </a:t>
            </a:r>
            <a:r>
              <a:rPr lang="en-US" sz="6600" b="1" dirty="0" smtClean="0">
                <a:solidFill>
                  <a:srgbClr val="0A5598"/>
                </a:solidFill>
                <a:latin typeface="Arial" panose="020B0604020202020204" pitchFamily="34" charset="0"/>
                <a:cs typeface="Arial" panose="020B0604020202020204" pitchFamily="34" charset="0"/>
              </a:rPr>
              <a:t>Old</a:t>
            </a:r>
            <a:r>
              <a:rPr lang="en-US" sz="6600" b="1" dirty="0" smtClean="0">
                <a:solidFill>
                  <a:srgbClr val="314BCD"/>
                </a:solidFill>
                <a:latin typeface="Arial" panose="020B0604020202020204" pitchFamily="34" charset="0"/>
                <a:cs typeface="Arial" panose="020B0604020202020204" pitchFamily="34" charset="0"/>
              </a:rPr>
              <a:t> </a:t>
            </a:r>
            <a:r>
              <a:rPr lang="en-US" sz="6600" b="1" dirty="0" smtClean="0">
                <a:solidFill>
                  <a:srgbClr val="0A5598"/>
                </a:solidFill>
                <a:latin typeface="Arial" panose="020B0604020202020204" pitchFamily="34" charset="0"/>
                <a:cs typeface="Arial" panose="020B0604020202020204" pitchFamily="34" charset="0"/>
              </a:rPr>
              <a:t>Testament</a:t>
            </a:r>
            <a:r>
              <a:rPr lang="en-US" sz="6600" b="1" dirty="0" smtClean="0">
                <a:solidFill>
                  <a:srgbClr val="314BCD"/>
                </a:solidFill>
                <a:latin typeface="Arial" panose="020B0604020202020204" pitchFamily="34" charset="0"/>
                <a:cs typeface="Arial" panose="020B0604020202020204" pitchFamily="34" charset="0"/>
              </a:rPr>
              <a:t> </a:t>
            </a:r>
            <a:endParaRPr lang="en-US" sz="6600" b="1" dirty="0">
              <a:solidFill>
                <a:srgbClr val="C00000"/>
              </a:solidFill>
              <a:latin typeface="Arial" panose="020B0604020202020204" pitchFamily="34" charset="0"/>
              <a:cs typeface="Arial" panose="020B0604020202020204" pitchFamily="34" charset="0"/>
            </a:endParaRPr>
          </a:p>
        </p:txBody>
      </p:sp>
      <p:sp>
        <p:nvSpPr>
          <p:cNvPr id="7" name="TextBox 6"/>
          <p:cNvSpPr txBox="1"/>
          <p:nvPr/>
        </p:nvSpPr>
        <p:spPr>
          <a:xfrm>
            <a:off x="3425506" y="1386838"/>
            <a:ext cx="4865471" cy="132343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and the </a:t>
            </a:r>
            <a:r>
              <a:rPr lang="en-US" sz="8000" b="1" dirty="0" smtClean="0">
                <a:solidFill>
                  <a:srgbClr val="C30027"/>
                </a:solidFill>
                <a:latin typeface="Arial" panose="020B0604020202020204" pitchFamily="34" charset="0"/>
                <a:cs typeface="Arial" panose="020B0604020202020204" pitchFamily="34" charset="0"/>
              </a:rPr>
              <a:t>Trinity</a:t>
            </a:r>
            <a:endParaRPr lang="en-US" sz="8000" b="1" dirty="0">
              <a:solidFill>
                <a:srgbClr val="C30027"/>
              </a:solidFill>
            </a:endParaRPr>
          </a:p>
        </p:txBody>
      </p:sp>
      <p:sp>
        <p:nvSpPr>
          <p:cNvPr id="8" name="Rectangle 7"/>
          <p:cNvSpPr/>
          <p:nvPr/>
        </p:nvSpPr>
        <p:spPr>
          <a:xfrm>
            <a:off x="270276" y="2655877"/>
            <a:ext cx="4379215" cy="290801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rgbClr val="178D34"/>
                </a:solidFill>
                <a:latin typeface="Arial" panose="020B0604020202020204" pitchFamily="34" charset="0"/>
                <a:cs typeface="Arial" panose="020B0604020202020204" pitchFamily="34" charset="0"/>
              </a:rPr>
              <a:t>Chapter </a:t>
            </a:r>
            <a:r>
              <a:rPr lang="en-US" sz="2000" dirty="0" smtClean="0">
                <a:solidFill>
                  <a:srgbClr val="178D34"/>
                </a:solidFill>
                <a:latin typeface="Arial" panose="020B0604020202020204" pitchFamily="34" charset="0"/>
                <a:cs typeface="Arial" panose="020B0604020202020204" pitchFamily="34" charset="0"/>
              </a:rPr>
              <a:t>4</a:t>
            </a:r>
          </a:p>
          <a:p>
            <a:pPr algn="ctr"/>
            <a:r>
              <a:rPr lang="en-US" sz="3600" dirty="0" smtClean="0">
                <a:solidFill>
                  <a:srgbClr val="178D34"/>
                </a:solidFill>
                <a:latin typeface="Arial" panose="020B0604020202020204" pitchFamily="34" charset="0"/>
                <a:cs typeface="Arial" panose="020B0604020202020204" pitchFamily="34" charset="0"/>
              </a:rPr>
              <a:t>The Holy Trinity</a:t>
            </a:r>
            <a:endParaRPr lang="en-US" sz="3600" dirty="0">
              <a:solidFill>
                <a:srgbClr val="178D34"/>
              </a:solidFill>
              <a:latin typeface="Arial" panose="020B0604020202020204" pitchFamily="34" charset="0"/>
              <a:cs typeface="Arial" panose="020B0604020202020204" pitchFamily="34" charset="0"/>
            </a:endParaRPr>
          </a:p>
        </p:txBody>
      </p:sp>
      <p:sp>
        <p:nvSpPr>
          <p:cNvPr id="10" name="TextBox 9"/>
          <p:cNvSpPr txBox="1"/>
          <p:nvPr/>
        </p:nvSpPr>
        <p:spPr>
          <a:xfrm>
            <a:off x="5631823" y="5262695"/>
            <a:ext cx="2233205" cy="200055"/>
          </a:xfrm>
          <a:prstGeom prst="rect">
            <a:avLst/>
          </a:prstGeom>
          <a:noFill/>
        </p:spPr>
        <p:txBody>
          <a:bodyPr wrap="square" rtlCol="0">
            <a:spAutoFit/>
          </a:bodyPr>
          <a:lstStyle/>
          <a:p>
            <a:pPr algn="ctr"/>
            <a:r>
              <a:rPr lang="en-US" sz="700" dirty="0" smtClean="0">
                <a:solidFill>
                  <a:schemeClr val="bg1">
                    <a:lumMod val="65000"/>
                  </a:schemeClr>
                </a:solidFill>
                <a:latin typeface="Arial" panose="020B0604020202020204" pitchFamily="34" charset="0"/>
                <a:cs typeface="Arial" panose="020B0604020202020204" pitchFamily="34" charset="0"/>
              </a:rPr>
              <a:t>© YuriyVlasenko/www.shutterstock.com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11" name="Picture 10" descr="S2-shutterstock_13923514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4421" y="2894656"/>
            <a:ext cx="3049174" cy="2218061"/>
          </a:xfrm>
          <a:prstGeom prst="rect">
            <a:avLst/>
          </a:prstGeom>
        </p:spPr>
      </p:pic>
    </p:spTree>
    <p:extLst>
      <p:ext uri="{BB962C8B-B14F-4D97-AF65-F5344CB8AC3E}">
        <p14:creationId xmlns:p14="http://schemas.microsoft.com/office/powerpoint/2010/main" val="275848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sz="3800" b="1" dirty="0" smtClean="0">
                <a:latin typeface="Arial" panose="020B0604020202020204" pitchFamily="34" charset="0"/>
                <a:cs typeface="Arial" panose="020B0604020202020204" pitchFamily="34" charset="0"/>
              </a:rPr>
              <a:t>Chapter Summary</a:t>
            </a:r>
            <a:r>
              <a:rPr lang="en-US" sz="4200" b="1" dirty="0" smtClean="0">
                <a:latin typeface="Arial" panose="020B0604020202020204" pitchFamily="34" charset="0"/>
                <a:cs typeface="Arial" panose="020B0604020202020204" pitchFamily="34" charset="0"/>
              </a:rPr>
              <a:t/>
            </a:r>
            <a:br>
              <a:rPr lang="en-US" sz="42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The Holy Trinity</a:t>
            </a:r>
            <a:endParaRPr lang="en-US" sz="2800" b="1" dirty="0">
              <a:latin typeface="Arial" panose="020B0604020202020204" pitchFamily="34" charset="0"/>
              <a:cs typeface="Arial" panose="020B0604020202020204" pitchFamily="34" charset="0"/>
            </a:endParaRPr>
          </a:p>
        </p:txBody>
      </p:sp>
      <p:sp>
        <p:nvSpPr>
          <p:cNvPr id="5" name="Rectangle 4"/>
          <p:cNvSpPr/>
          <p:nvPr/>
        </p:nvSpPr>
        <p:spPr>
          <a:xfrm>
            <a:off x="418456" y="1809012"/>
            <a:ext cx="4831970" cy="3508653"/>
          </a:xfrm>
          <a:prstGeom prst="rect">
            <a:avLst/>
          </a:prstGeom>
        </p:spPr>
        <p:txBody>
          <a:bodyPr wrap="square">
            <a:spAutoFit/>
          </a:bodyPr>
          <a:lstStyle/>
          <a:p>
            <a:pPr marL="0" indent="0">
              <a:buNone/>
            </a:pPr>
            <a:r>
              <a:rPr lang="en-US" sz="2000" dirty="0" smtClean="0">
                <a:latin typeface="Arial" panose="020B0604020202020204" pitchFamily="34" charset="0"/>
                <a:cs typeface="Arial" panose="020B0604020202020204" pitchFamily="34" charset="0"/>
              </a:rPr>
              <a:t>In this chapter, we will come to a deeper understanding of the mystery of the Holy Trinity. God has revealed God’s self to humanity as one God in three Divine Persons: Father, Son, and Holy Spirit. The Trinity reveals that God is love, and love by its very nature must be shared. Unrevealed, unshared love is no love at all! In this chapter we will come to appreciate that the love of God is shared in this communion of Divine Persons.</a:t>
            </a:r>
            <a:r>
              <a:rPr lang="en-US" sz="2200" dirty="0" smtClean="0">
                <a:latin typeface="Arial" panose="020B0604020202020204" pitchFamily="34" charset="0"/>
                <a:cs typeface="Arial" panose="020B0604020202020204" pitchFamily="34" charset="0"/>
              </a:rPr>
              <a:t> </a:t>
            </a:r>
            <a:endParaRPr lang="en-US" sz="2200" i="1" dirty="0">
              <a:latin typeface="Arial" panose="020B0604020202020204" pitchFamily="34" charset="0"/>
              <a:cs typeface="Arial" panose="020B0604020202020204" pitchFamily="34" charset="0"/>
            </a:endParaRPr>
          </a:p>
        </p:txBody>
      </p:sp>
      <p:sp>
        <p:nvSpPr>
          <p:cNvPr id="7" name="TextBox 6"/>
          <p:cNvSpPr txBox="1"/>
          <p:nvPr/>
        </p:nvSpPr>
        <p:spPr>
          <a:xfrm>
            <a:off x="5350386" y="4421258"/>
            <a:ext cx="3425125" cy="200055"/>
          </a:xfrm>
          <a:prstGeom prst="rect">
            <a:avLst/>
          </a:prstGeom>
          <a:noFill/>
        </p:spPr>
        <p:txBody>
          <a:bodyPr wrap="square" rtlCol="0">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RichardLyons/www.shutterstock.com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8" name="Picture 7" descr="S3-shutterstock_11091175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5787" y="2321618"/>
            <a:ext cx="3249724" cy="2117399"/>
          </a:xfrm>
          <a:prstGeom prst="rect">
            <a:avLst/>
          </a:prstGeom>
        </p:spPr>
      </p:pic>
    </p:spTree>
    <p:extLst>
      <p:ext uri="{BB962C8B-B14F-4D97-AF65-F5344CB8AC3E}">
        <p14:creationId xmlns:p14="http://schemas.microsoft.com/office/powerpoint/2010/main" val="761946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fontScale="90000"/>
          </a:bodyPr>
          <a:lstStyle/>
          <a:p>
            <a:pPr>
              <a:lnSpc>
                <a:spcPct val="110000"/>
              </a:lnSpc>
            </a:pPr>
            <a:r>
              <a:rPr lang="en-US" sz="3300" b="1" dirty="0" smtClean="0">
                <a:solidFill>
                  <a:srgbClr val="0A5598"/>
                </a:solidFill>
                <a:latin typeface="Arial" panose="020B0604020202020204" pitchFamily="34" charset="0"/>
                <a:cs typeface="Arial" panose="020B0604020202020204" pitchFamily="34" charset="0"/>
              </a:rPr>
              <a:t>Introduction and “One God, Three Persons”</a:t>
            </a:r>
            <a:br>
              <a:rPr lang="en-US" sz="3300" b="1" dirty="0" smtClean="0">
                <a:solidFill>
                  <a:srgbClr val="0A5598"/>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itchFamily="34" charset="0"/>
                <a:cs typeface="Arial" pitchFamily="34" charset="0"/>
              </a:rPr>
              <a:t>(Handbook, pages 44–47</a:t>
            </a:r>
            <a:r>
              <a:rPr lang="en-US" sz="2000" dirty="0" smtClean="0">
                <a:solidFill>
                  <a:schemeClr val="tx1">
                    <a:lumMod val="50000"/>
                    <a:lumOff val="50000"/>
                  </a:schemeClr>
                </a:solidFill>
                <a:latin typeface="Arial" pitchFamily="34" charset="0"/>
                <a:cs typeface="Arial" pitchFamily="34" charset="0"/>
              </a:rPr>
              <a:t>) </a:t>
            </a:r>
            <a:endParaRPr lang="en-US" sz="2000" dirty="0">
              <a:solidFill>
                <a:schemeClr val="tx1">
                  <a:lumMod val="50000"/>
                  <a:lumOff val="50000"/>
                </a:schemeClr>
              </a:solidFill>
              <a:latin typeface="Arial" pitchFamily="34" charset="0"/>
              <a:cs typeface="Arial" pitchFamily="34" charset="0"/>
            </a:endParaRPr>
          </a:p>
        </p:txBody>
      </p:sp>
      <p:sp>
        <p:nvSpPr>
          <p:cNvPr id="9" name="Content Placeholder 2"/>
          <p:cNvSpPr>
            <a:spLocks noGrp="1"/>
          </p:cNvSpPr>
          <p:nvPr>
            <p:ph idx="1"/>
          </p:nvPr>
        </p:nvSpPr>
        <p:spPr>
          <a:xfrm>
            <a:off x="903658" y="2054667"/>
            <a:ext cx="3800168" cy="3086312"/>
          </a:xfrm>
        </p:spPr>
        <p:txBody>
          <a:bodyPr>
            <a:normAutofit/>
          </a:bodyPr>
          <a:lstStyle/>
          <a:p>
            <a:pPr marL="0" indent="0">
              <a:buNone/>
            </a:pPr>
            <a:r>
              <a:rPr lang="en-US" sz="2400" dirty="0" smtClean="0">
                <a:latin typeface="Arial" panose="020B0604020202020204" pitchFamily="34" charset="0"/>
                <a:cs typeface="Arial" panose="020B0604020202020204" pitchFamily="34" charset="0"/>
              </a:rPr>
              <a:t>The Trinity is the </a:t>
            </a:r>
            <a:r>
              <a:rPr lang="en-US" sz="24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Arial" panose="020B0604020202020204" pitchFamily="34" charset="0"/>
                <a:cs typeface="Arial" panose="020B0604020202020204" pitchFamily="34" charset="0"/>
              </a:rPr>
              <a:t>central mystery</a:t>
            </a:r>
            <a:r>
              <a:rPr lang="en-US" sz="2400"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of the Christian faith—namely, that the one God has revealed himself in three Persons as Father, Son, and Holy Spirit.</a:t>
            </a:r>
            <a:endParaRPr lang="en-US" sz="2400" dirty="0">
              <a:latin typeface="Arial" panose="020B0604020202020204" pitchFamily="34" charset="0"/>
              <a:cs typeface="Arial" panose="020B0604020202020204" pitchFamily="34" charset="0"/>
            </a:endParaRPr>
          </a:p>
        </p:txBody>
      </p:sp>
      <p:grpSp>
        <p:nvGrpSpPr>
          <p:cNvPr id="10" name="Group 9"/>
          <p:cNvGrpSpPr/>
          <p:nvPr/>
        </p:nvGrpSpPr>
        <p:grpSpPr>
          <a:xfrm>
            <a:off x="5438529" y="2219465"/>
            <a:ext cx="2846439" cy="2379942"/>
            <a:chOff x="6509288" y="1579325"/>
            <a:chExt cx="2955480" cy="2267918"/>
          </a:xfrm>
        </p:grpSpPr>
        <p:sp>
          <p:nvSpPr>
            <p:cNvPr id="11" name="Oval 10"/>
            <p:cNvSpPr/>
            <p:nvPr/>
          </p:nvSpPr>
          <p:spPr>
            <a:xfrm>
              <a:off x="6509288" y="1579325"/>
              <a:ext cx="2433234" cy="226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6829110" y="1587918"/>
              <a:ext cx="2635658" cy="2062103"/>
            </a:xfrm>
            <a:prstGeom prst="rect">
              <a:avLst/>
            </a:prstGeom>
            <a:noFill/>
            <a:scene3d>
              <a:camera prst="orthographicFront">
                <a:rot lat="0" lon="0" rev="900000"/>
              </a:camera>
              <a:lightRig rig="threePt" dir="t"/>
            </a:scene3d>
          </p:spPr>
          <p:txBody>
            <a:bodyPr wrap="square" rtlCol="0">
              <a:spAutoFit/>
            </a:bodyPr>
            <a:lstStyle/>
            <a:p>
              <a:r>
                <a:rPr lang="en-US" sz="3200" dirty="0" smtClean="0"/>
                <a:t>Christian </a:t>
              </a:r>
            </a:p>
            <a:p>
              <a:endParaRPr lang="en-US" sz="3200" dirty="0"/>
            </a:p>
            <a:p>
              <a:endParaRPr lang="en-US" sz="3200" dirty="0" smtClean="0"/>
            </a:p>
            <a:p>
              <a:r>
                <a:rPr lang="en-US" sz="3200" dirty="0" smtClean="0"/>
                <a:t>   Faith</a:t>
              </a:r>
              <a:endParaRPr lang="en-US" sz="3200" dirty="0"/>
            </a:p>
          </p:txBody>
        </p:sp>
      </p:grpSp>
      <p:grpSp>
        <p:nvGrpSpPr>
          <p:cNvPr id="13" name="Group 12"/>
          <p:cNvGrpSpPr/>
          <p:nvPr/>
        </p:nvGrpSpPr>
        <p:grpSpPr>
          <a:xfrm>
            <a:off x="6195640" y="3064014"/>
            <a:ext cx="820119" cy="690843"/>
            <a:chOff x="7326820" y="2313680"/>
            <a:chExt cx="820119" cy="690843"/>
          </a:xfrm>
        </p:grpSpPr>
        <p:sp>
          <p:nvSpPr>
            <p:cNvPr id="14" name="Oval 13"/>
            <p:cNvSpPr/>
            <p:nvPr/>
          </p:nvSpPr>
          <p:spPr>
            <a:xfrm>
              <a:off x="7619996" y="2524075"/>
              <a:ext cx="526943" cy="4804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7326820" y="2524075"/>
              <a:ext cx="526943" cy="4804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7481804" y="2313680"/>
              <a:ext cx="526943" cy="4804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06278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fontScale="90000"/>
          </a:bodyPr>
          <a:lstStyle/>
          <a:p>
            <a:pPr>
              <a:lnSpc>
                <a:spcPct val="110000"/>
              </a:lnSpc>
            </a:pPr>
            <a:r>
              <a:rPr lang="en-US" sz="3300" b="1" dirty="0" smtClean="0">
                <a:solidFill>
                  <a:srgbClr val="0A5598"/>
                </a:solidFill>
                <a:latin typeface="Arial" panose="020B0604020202020204" pitchFamily="34" charset="0"/>
                <a:cs typeface="Arial" panose="020B0604020202020204" pitchFamily="34" charset="0"/>
              </a:rPr>
              <a:t>Introduction and “One God, Three Persons”</a:t>
            </a:r>
            <a:br>
              <a:rPr lang="en-US" sz="3300" b="1" dirty="0" smtClean="0">
                <a:solidFill>
                  <a:srgbClr val="0A5598"/>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itchFamily="34" charset="0"/>
                <a:cs typeface="Arial" pitchFamily="34" charset="0"/>
              </a:rPr>
              <a:t>(Handbook, pages 44–47</a:t>
            </a:r>
            <a:r>
              <a:rPr lang="en-US" sz="2000" dirty="0" smtClean="0">
                <a:solidFill>
                  <a:schemeClr val="tx1">
                    <a:lumMod val="50000"/>
                    <a:lumOff val="50000"/>
                  </a:schemeClr>
                </a:solidFill>
                <a:latin typeface="Arial" pitchFamily="34" charset="0"/>
                <a:cs typeface="Arial" pitchFamily="34" charset="0"/>
              </a:rPr>
              <a:t>) </a:t>
            </a:r>
            <a:endParaRPr lang="en-US" sz="2000" dirty="0">
              <a:solidFill>
                <a:schemeClr val="tx1">
                  <a:lumMod val="50000"/>
                  <a:lumOff val="50000"/>
                </a:schemeClr>
              </a:solidFill>
              <a:latin typeface="Arial" pitchFamily="34" charset="0"/>
              <a:cs typeface="Arial" pitchFamily="34" charset="0"/>
            </a:endParaRPr>
          </a:p>
        </p:txBody>
      </p:sp>
      <p:sp>
        <p:nvSpPr>
          <p:cNvPr id="5" name="Content Placeholder 2"/>
          <p:cNvSpPr>
            <a:spLocks noGrp="1"/>
          </p:cNvSpPr>
          <p:nvPr>
            <p:ph idx="1"/>
          </p:nvPr>
        </p:nvSpPr>
        <p:spPr>
          <a:xfrm>
            <a:off x="4572000" y="1886462"/>
            <a:ext cx="3991731" cy="3274125"/>
          </a:xfrm>
        </p:spPr>
        <p:txBody>
          <a:bodyPr>
            <a:noAutofit/>
          </a:bodyPr>
          <a:lstStyle/>
          <a:p>
            <a:pPr marL="0" indent="0">
              <a:buNone/>
            </a:pPr>
            <a:r>
              <a:rPr lang="en-US" sz="2400" dirty="0" smtClean="0">
                <a:latin typeface="Arial" panose="020B0604020202020204" pitchFamily="34" charset="0"/>
                <a:cs typeface="Arial" panose="020B0604020202020204" pitchFamily="34" charset="0"/>
              </a:rPr>
              <a:t>The earliest Christians were Jewish and worshipped only the God of Israel, but through experience, they realized that the one true God was revealing himself as three Persons—the Trinity. </a:t>
            </a:r>
            <a:endParaRPr lang="en-US" sz="2400" dirty="0">
              <a:latin typeface="Arial" panose="020B0604020202020204" pitchFamily="34" charset="0"/>
              <a:cs typeface="Arial" panose="020B0604020202020204" pitchFamily="34" charset="0"/>
            </a:endParaRPr>
          </a:p>
        </p:txBody>
      </p:sp>
      <p:sp>
        <p:nvSpPr>
          <p:cNvPr id="7" name="TextBox 6"/>
          <p:cNvSpPr txBox="1"/>
          <p:nvPr/>
        </p:nvSpPr>
        <p:spPr>
          <a:xfrm>
            <a:off x="634599" y="5041888"/>
            <a:ext cx="2603716" cy="200055"/>
          </a:xfrm>
          <a:prstGeom prst="rect">
            <a:avLst/>
          </a:prstGeom>
          <a:noFill/>
        </p:spPr>
        <p:txBody>
          <a:bodyPr wrap="square" rtlCol="0">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RenataSedmakova/www.shutterstock.com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8" name="Picture 7" descr="S5-shutterstock_236732077.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014" y="1886462"/>
            <a:ext cx="3426111" cy="3151301"/>
          </a:xfrm>
          <a:prstGeom prst="rect">
            <a:avLst/>
          </a:prstGeom>
        </p:spPr>
      </p:pic>
    </p:spTree>
    <p:extLst>
      <p:ext uri="{BB962C8B-B14F-4D97-AF65-F5344CB8AC3E}">
        <p14:creationId xmlns:p14="http://schemas.microsoft.com/office/powerpoint/2010/main" val="764931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fontScale="90000"/>
          </a:bodyPr>
          <a:lstStyle/>
          <a:p>
            <a:pPr>
              <a:lnSpc>
                <a:spcPct val="110000"/>
              </a:lnSpc>
            </a:pPr>
            <a:r>
              <a:rPr lang="en-US" sz="3300" b="1" dirty="0" smtClean="0">
                <a:solidFill>
                  <a:srgbClr val="0A5598"/>
                </a:solidFill>
                <a:latin typeface="Arial" panose="020B0604020202020204" pitchFamily="34" charset="0"/>
                <a:cs typeface="Arial" panose="020B0604020202020204" pitchFamily="34" charset="0"/>
              </a:rPr>
              <a:t>Introduction and “One God, Three Persons”</a:t>
            </a:r>
            <a:br>
              <a:rPr lang="en-US" sz="3300" b="1" dirty="0" smtClean="0">
                <a:solidFill>
                  <a:srgbClr val="0A5598"/>
                </a:solidFill>
                <a:latin typeface="Arial" panose="020B0604020202020204" pitchFamily="34" charset="0"/>
                <a:cs typeface="Arial" panose="020B0604020202020204" pitchFamily="34" charset="0"/>
              </a:rPr>
            </a:br>
            <a:r>
              <a:rPr lang="en-US" sz="2000" b="1" dirty="0" smtClean="0">
                <a:solidFill>
                  <a:schemeClr val="tx1">
                    <a:lumMod val="50000"/>
                    <a:lumOff val="50000"/>
                  </a:schemeClr>
                </a:solidFill>
                <a:latin typeface="Arial" pitchFamily="34" charset="0"/>
                <a:cs typeface="Arial" pitchFamily="34" charset="0"/>
              </a:rPr>
              <a:t>(Handbook, pages 44–47</a:t>
            </a:r>
            <a:r>
              <a:rPr lang="en-US" sz="2000" dirty="0" smtClean="0">
                <a:solidFill>
                  <a:schemeClr val="tx1">
                    <a:lumMod val="50000"/>
                    <a:lumOff val="50000"/>
                  </a:schemeClr>
                </a:solidFill>
                <a:latin typeface="Arial" pitchFamily="34" charset="0"/>
                <a:cs typeface="Arial" pitchFamily="34" charset="0"/>
              </a:rPr>
              <a:t>) </a:t>
            </a:r>
            <a:endParaRPr lang="en-US" sz="2000" dirty="0">
              <a:solidFill>
                <a:schemeClr val="tx1">
                  <a:lumMod val="50000"/>
                  <a:lumOff val="50000"/>
                </a:schemeClr>
              </a:solidFill>
              <a:latin typeface="Arial" pitchFamily="34" charset="0"/>
              <a:cs typeface="Arial" pitchFamily="34" charset="0"/>
            </a:endParaRPr>
          </a:p>
        </p:txBody>
      </p:sp>
      <p:sp>
        <p:nvSpPr>
          <p:cNvPr id="5" name="Content Placeholder 2"/>
          <p:cNvSpPr>
            <a:spLocks noGrp="1"/>
          </p:cNvSpPr>
          <p:nvPr>
            <p:ph idx="1"/>
          </p:nvPr>
        </p:nvSpPr>
        <p:spPr>
          <a:xfrm>
            <a:off x="5911459" y="1642399"/>
            <a:ext cx="2865250" cy="3841476"/>
          </a:xfrm>
        </p:spPr>
        <p:txBody>
          <a:bodyPr>
            <a:normAutofit/>
          </a:bodyPr>
          <a:lstStyle/>
          <a:p>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Trinity is three Divine Persons in one God who cannot be separated from one another, and the complete presence of God can be found in each of them. </a:t>
            </a:r>
          </a:p>
          <a:p>
            <a:endParaRPr lang="en-US" sz="2200" dirty="0" smtClean="0"/>
          </a:p>
        </p:txBody>
      </p:sp>
      <p:sp>
        <p:nvSpPr>
          <p:cNvPr id="6" name="Rectangle 5"/>
          <p:cNvSpPr/>
          <p:nvPr/>
        </p:nvSpPr>
        <p:spPr>
          <a:xfrm>
            <a:off x="3136795" y="5390029"/>
            <a:ext cx="4572000" cy="200055"/>
          </a:xfrm>
          <a:prstGeom prst="rect">
            <a:avLst/>
          </a:prstGeom>
        </p:spPr>
        <p:txBody>
          <a:bodyPr>
            <a:spAutoFit/>
          </a:bodyPr>
          <a:lstStyle/>
          <a:p>
            <a:r>
              <a:rPr lang="en-US" sz="700" dirty="0" smtClean="0">
                <a:solidFill>
                  <a:srgbClr val="A6A6A6"/>
                </a:solidFill>
                <a:latin typeface="Arial" panose="020B0604020202020204" pitchFamily="34" charset="0"/>
                <a:cs typeface="Arial" panose="020B0604020202020204" pitchFamily="34" charset="0"/>
              </a:rPr>
              <a:t>© RenataSedmakova/www.shutterstock.com</a:t>
            </a:r>
            <a:endParaRPr lang="en-US" sz="700" dirty="0">
              <a:solidFill>
                <a:srgbClr val="A6A6A6"/>
              </a:solidFill>
              <a:latin typeface="Arial" panose="020B0604020202020204" pitchFamily="34" charset="0"/>
              <a:cs typeface="Arial" panose="020B0604020202020204" pitchFamily="34" charset="0"/>
            </a:endParaRPr>
          </a:p>
        </p:txBody>
      </p:sp>
      <p:sp>
        <p:nvSpPr>
          <p:cNvPr id="8" name="TextBox 7"/>
          <p:cNvSpPr txBox="1"/>
          <p:nvPr/>
        </p:nvSpPr>
        <p:spPr>
          <a:xfrm>
            <a:off x="457200" y="1642399"/>
            <a:ext cx="2657420" cy="1815882"/>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The Trinity is the central mystery of our Christian life and faith. </a:t>
            </a:r>
          </a:p>
          <a:p>
            <a:endParaRPr lang="en-US" dirty="0"/>
          </a:p>
        </p:txBody>
      </p:sp>
      <p:pic>
        <p:nvPicPr>
          <p:cNvPr id="9" name="Picture 8" descr="S6-shutterstock_8827675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6715" y="1642399"/>
            <a:ext cx="2584835" cy="3729230"/>
          </a:xfrm>
          <a:prstGeom prst="rect">
            <a:avLst/>
          </a:prstGeom>
        </p:spPr>
      </p:pic>
    </p:spTree>
    <p:extLst>
      <p:ext uri="{BB962C8B-B14F-4D97-AF65-F5344CB8AC3E}">
        <p14:creationId xmlns:p14="http://schemas.microsoft.com/office/powerpoint/2010/main" val="2495549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a:bodyPr>
          <a:lstStyle/>
          <a:p>
            <a:pPr>
              <a:lnSpc>
                <a:spcPct val="110000"/>
              </a:lnSpc>
            </a:pPr>
            <a:r>
              <a:rPr lang="en-US" sz="4200" b="1" dirty="0" smtClean="0">
                <a:solidFill>
                  <a:srgbClr val="178D34"/>
                </a:solidFill>
                <a:latin typeface="Arial" panose="020B0604020202020204" pitchFamily="34" charset="0"/>
                <a:cs typeface="Arial" panose="020B0604020202020204" pitchFamily="34" charset="0"/>
              </a:rPr>
              <a:t>“The Work of the Trinity”</a:t>
            </a:r>
            <a:br>
              <a:rPr lang="en-US" sz="4200" b="1" dirty="0" smtClean="0">
                <a:solidFill>
                  <a:srgbClr val="178D34"/>
                </a:solidFill>
                <a:latin typeface="Arial" panose="020B0604020202020204" pitchFamily="34" charset="0"/>
                <a:cs typeface="Arial" panose="020B0604020202020204" pitchFamily="34" charset="0"/>
              </a:rPr>
            </a:br>
            <a:r>
              <a:rPr lang="en-US" sz="1800" b="1" dirty="0" smtClean="0">
                <a:solidFill>
                  <a:schemeClr val="tx1">
                    <a:lumMod val="50000"/>
                    <a:lumOff val="50000"/>
                  </a:schemeClr>
                </a:solidFill>
                <a:latin typeface="Arial" pitchFamily="34" charset="0"/>
                <a:cs typeface="Arial" pitchFamily="34" charset="0"/>
              </a:rPr>
              <a:t>(Handbook, pages 47–49) </a:t>
            </a:r>
            <a:endParaRPr lang="en-US" sz="1800" b="1" dirty="0">
              <a:solidFill>
                <a:schemeClr val="tx1">
                  <a:lumMod val="50000"/>
                  <a:lumOff val="50000"/>
                </a:schemeClr>
              </a:solidFill>
              <a:latin typeface="Arial" pitchFamily="34" charset="0"/>
              <a:cs typeface="Arial" pitchFamily="34" charset="0"/>
            </a:endParaRPr>
          </a:p>
        </p:txBody>
      </p:sp>
      <p:sp>
        <p:nvSpPr>
          <p:cNvPr id="5" name="Content Placeholder 2"/>
          <p:cNvSpPr>
            <a:spLocks noGrp="1"/>
          </p:cNvSpPr>
          <p:nvPr>
            <p:ph idx="1"/>
          </p:nvPr>
        </p:nvSpPr>
        <p:spPr>
          <a:xfrm>
            <a:off x="457199" y="2011719"/>
            <a:ext cx="3003755" cy="3929570"/>
          </a:xfrm>
        </p:spPr>
        <p:txBody>
          <a:bodyPr>
            <a:normAutofit fontScale="25000" lnSpcReduction="20000"/>
          </a:bodyPr>
          <a:lstStyle/>
          <a:p>
            <a:pPr marL="0" indent="0">
              <a:lnSpc>
                <a:spcPct val="120000"/>
              </a:lnSpc>
              <a:spcBef>
                <a:spcPts val="0"/>
              </a:spcBef>
              <a:buNone/>
            </a:pPr>
            <a:r>
              <a:rPr lang="en-US" sz="8800" dirty="0" smtClean="0">
                <a:latin typeface="Arial" panose="020B0604020202020204" pitchFamily="34" charset="0"/>
                <a:cs typeface="Arial" panose="020B0604020202020204" pitchFamily="34" charset="0"/>
              </a:rPr>
              <a:t>Though God is one, and every action of each Divine Person is an act of the whole God, God’s works are more strongly associated with a particular Person of the Trinity. </a:t>
            </a:r>
          </a:p>
          <a:p>
            <a:endParaRPr lang="en-US" sz="24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7" name="Rectangle 6"/>
          <p:cNvSpPr/>
          <p:nvPr/>
        </p:nvSpPr>
        <p:spPr>
          <a:xfrm>
            <a:off x="3351113" y="4892575"/>
            <a:ext cx="1431802" cy="200055"/>
          </a:xfrm>
          <a:prstGeom prst="rect">
            <a:avLst/>
          </a:prstGeom>
        </p:spPr>
        <p:txBody>
          <a:bodyPr wrap="none">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Sitikka/www.istockphoto.com</a:t>
            </a:r>
            <a:endParaRPr lang="en-US" sz="700" dirty="0">
              <a:solidFill>
                <a:schemeClr val="bg1">
                  <a:lumMod val="65000"/>
                </a:schemeClr>
              </a:solidFill>
              <a:latin typeface="Arial" panose="020B0604020202020204" pitchFamily="34" charset="0"/>
              <a:cs typeface="Arial" panose="020B0604020202020204" pitchFamily="34" charset="0"/>
            </a:endParaRPr>
          </a:p>
        </p:txBody>
      </p:sp>
      <p:sp>
        <p:nvSpPr>
          <p:cNvPr id="8" name="TextBox 7"/>
          <p:cNvSpPr txBox="1"/>
          <p:nvPr/>
        </p:nvSpPr>
        <p:spPr>
          <a:xfrm>
            <a:off x="5801032" y="2014062"/>
            <a:ext cx="3025254" cy="3139321"/>
          </a:xfrm>
          <a:prstGeom prst="rect">
            <a:avLst/>
          </a:prstGeom>
          <a:noFill/>
        </p:spPr>
        <p:txBody>
          <a:bodyPr wrap="square" rtlCol="0">
            <a:spAutoFit/>
          </a:bodyPr>
          <a:lstStyle/>
          <a:p>
            <a:r>
              <a:rPr lang="en-US" sz="2200" dirty="0" smtClean="0">
                <a:latin typeface="Arial" panose="020B0604020202020204" pitchFamily="34" charset="0"/>
                <a:cs typeface="Arial" panose="020B0604020202020204" pitchFamily="34" charset="0"/>
              </a:rPr>
              <a:t>Some </a:t>
            </a:r>
            <a:r>
              <a:rPr lang="en-US" sz="2200" dirty="0">
                <a:latin typeface="Arial" panose="020B0604020202020204" pitchFamily="34" charset="0"/>
                <a:cs typeface="Arial" panose="020B0604020202020204" pitchFamily="34" charset="0"/>
              </a:rPr>
              <a:t>of God’s works are </a:t>
            </a:r>
            <a:r>
              <a:rPr lang="en-US" sz="2200" i="1" dirty="0">
                <a:latin typeface="Arial" panose="020B0604020202020204" pitchFamily="34" charset="0"/>
                <a:cs typeface="Arial" panose="020B0604020202020204" pitchFamily="34" charset="0"/>
              </a:rPr>
              <a:t>more strongly associated</a:t>
            </a:r>
            <a:r>
              <a:rPr lang="en-US" sz="2200" dirty="0">
                <a:latin typeface="Arial" panose="020B0604020202020204" pitchFamily="34" charset="0"/>
                <a:cs typeface="Arial" panose="020B0604020202020204" pitchFamily="34" charset="0"/>
              </a:rPr>
              <a:t> with either the Father, the Son, or the Holy Spirit, but </a:t>
            </a:r>
            <a:r>
              <a:rPr lang="en-US" sz="2200" i="1" dirty="0">
                <a:latin typeface="Arial" panose="020B0604020202020204" pitchFamily="34" charset="0"/>
                <a:cs typeface="Arial" panose="020B0604020202020204" pitchFamily="34" charset="0"/>
              </a:rPr>
              <a:t>all the </a:t>
            </a:r>
            <a:r>
              <a:rPr lang="en-US" sz="2200" i="1" dirty="0" smtClean="0">
                <a:latin typeface="Arial" panose="020B0604020202020204" pitchFamily="34" charset="0"/>
                <a:cs typeface="Arial" panose="020B0604020202020204" pitchFamily="34" charset="0"/>
              </a:rPr>
              <a:t>works of God </a:t>
            </a:r>
            <a:r>
              <a:rPr lang="en-US" sz="2200" dirty="0">
                <a:latin typeface="Arial" panose="020B0604020202020204" pitchFamily="34" charset="0"/>
                <a:cs typeface="Arial" panose="020B0604020202020204" pitchFamily="34" charset="0"/>
              </a:rPr>
              <a:t>are done by </a:t>
            </a:r>
            <a:r>
              <a:rPr lang="en-US" sz="2200" i="1" dirty="0">
                <a:latin typeface="Arial" panose="020B0604020202020204" pitchFamily="34" charset="0"/>
                <a:cs typeface="Arial" panose="020B0604020202020204" pitchFamily="34" charset="0"/>
              </a:rPr>
              <a:t>all three </a:t>
            </a:r>
            <a:r>
              <a:rPr lang="en-US" sz="2200" dirty="0">
                <a:latin typeface="Arial" panose="020B0604020202020204" pitchFamily="34" charset="0"/>
                <a:cs typeface="Arial" panose="020B0604020202020204" pitchFamily="34" charset="0"/>
              </a:rPr>
              <a:t>Divine Persons. </a:t>
            </a:r>
          </a:p>
          <a:p>
            <a:endParaRPr lang="en-US" sz="2200" dirty="0"/>
          </a:p>
        </p:txBody>
      </p:sp>
      <p:pic>
        <p:nvPicPr>
          <p:cNvPr id="9" name="Picture 8" descr="S7-iStock_000043188532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0954" y="2135337"/>
            <a:ext cx="2102141" cy="2733648"/>
          </a:xfrm>
          <a:prstGeom prst="rect">
            <a:avLst/>
          </a:prstGeom>
        </p:spPr>
      </p:pic>
    </p:spTree>
    <p:extLst>
      <p:ext uri="{BB962C8B-B14F-4D97-AF65-F5344CB8AC3E}">
        <p14:creationId xmlns:p14="http://schemas.microsoft.com/office/powerpoint/2010/main" val="2708446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a:bodyPr>
          <a:lstStyle/>
          <a:p>
            <a:pPr>
              <a:lnSpc>
                <a:spcPct val="110000"/>
              </a:lnSpc>
            </a:pPr>
            <a:r>
              <a:rPr lang="en-US" sz="4200" b="1" dirty="0" smtClean="0">
                <a:solidFill>
                  <a:srgbClr val="178D34"/>
                </a:solidFill>
                <a:latin typeface="Arial" panose="020B0604020202020204" pitchFamily="34" charset="0"/>
                <a:cs typeface="Arial" panose="020B0604020202020204" pitchFamily="34" charset="0"/>
              </a:rPr>
              <a:t>“The Work of the Trinity”</a:t>
            </a:r>
            <a:br>
              <a:rPr lang="en-US" sz="4200" b="1" dirty="0" smtClean="0">
                <a:solidFill>
                  <a:srgbClr val="178D34"/>
                </a:solidFill>
                <a:latin typeface="Arial" panose="020B0604020202020204" pitchFamily="34" charset="0"/>
                <a:cs typeface="Arial" panose="020B0604020202020204" pitchFamily="34" charset="0"/>
              </a:rPr>
            </a:br>
            <a:r>
              <a:rPr lang="en-US" sz="1800" b="1" dirty="0" smtClean="0">
                <a:solidFill>
                  <a:schemeClr val="tx1">
                    <a:lumMod val="50000"/>
                    <a:lumOff val="50000"/>
                  </a:schemeClr>
                </a:solidFill>
                <a:latin typeface="Arial" pitchFamily="34" charset="0"/>
                <a:cs typeface="Arial" pitchFamily="34" charset="0"/>
              </a:rPr>
              <a:t>(Handbook, pages 47–49) </a:t>
            </a:r>
            <a:endParaRPr lang="en-US" sz="1800" b="1" dirty="0">
              <a:solidFill>
                <a:schemeClr val="tx1">
                  <a:lumMod val="50000"/>
                  <a:lumOff val="50000"/>
                </a:schemeClr>
              </a:solidFill>
              <a:latin typeface="Arial" pitchFamily="34" charset="0"/>
              <a:cs typeface="Arial" pitchFamily="34" charset="0"/>
            </a:endParaRPr>
          </a:p>
        </p:txBody>
      </p:sp>
      <p:sp>
        <p:nvSpPr>
          <p:cNvPr id="7" name="Rectangle 6"/>
          <p:cNvSpPr/>
          <p:nvPr/>
        </p:nvSpPr>
        <p:spPr>
          <a:xfrm>
            <a:off x="932894" y="2657289"/>
            <a:ext cx="1568058" cy="200055"/>
          </a:xfrm>
          <a:prstGeom prst="rect">
            <a:avLst/>
          </a:prstGeom>
        </p:spPr>
        <p:txBody>
          <a:bodyPr wrap="none">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IvanJekic/www.istockphoto.com</a:t>
            </a:r>
            <a:endParaRPr lang="en-US" sz="700" dirty="0">
              <a:solidFill>
                <a:schemeClr val="bg1">
                  <a:lumMod val="65000"/>
                </a:schemeClr>
              </a:solidFill>
              <a:latin typeface="Arial" panose="020B0604020202020204" pitchFamily="34" charset="0"/>
              <a:cs typeface="Arial" panose="020B0604020202020204" pitchFamily="34" charset="0"/>
            </a:endParaRPr>
          </a:p>
        </p:txBody>
      </p:sp>
      <p:sp>
        <p:nvSpPr>
          <p:cNvPr id="9" name="Rectangle 8"/>
          <p:cNvSpPr/>
          <p:nvPr/>
        </p:nvSpPr>
        <p:spPr>
          <a:xfrm>
            <a:off x="2872341" y="3883771"/>
            <a:ext cx="1441420" cy="200055"/>
          </a:xfrm>
          <a:prstGeom prst="rect">
            <a:avLst/>
          </a:prstGeom>
        </p:spPr>
        <p:txBody>
          <a:bodyPr wrap="none">
            <a:spAutoFit/>
          </a:bodyPr>
          <a:lstStyle/>
          <a:p>
            <a:r>
              <a:rPr lang="en-US" sz="700" dirty="0" smtClean="0">
                <a:solidFill>
                  <a:srgbClr val="A6A6A6"/>
                </a:solidFill>
                <a:latin typeface="Arial" panose="020B0604020202020204" pitchFamily="34" charset="0"/>
                <a:cs typeface="Arial" panose="020B0604020202020204" pitchFamily="34" charset="0"/>
              </a:rPr>
              <a:t>© wwing/www.istockphoto.com</a:t>
            </a:r>
            <a:endParaRPr lang="en-US" sz="700" dirty="0">
              <a:solidFill>
                <a:srgbClr val="A6A6A6"/>
              </a:solidFill>
              <a:latin typeface="Arial" panose="020B0604020202020204" pitchFamily="34" charset="0"/>
              <a:cs typeface="Arial" panose="020B0604020202020204" pitchFamily="34" charset="0"/>
            </a:endParaRPr>
          </a:p>
        </p:txBody>
      </p:sp>
      <p:sp>
        <p:nvSpPr>
          <p:cNvPr id="11" name="Rectangle 10"/>
          <p:cNvSpPr/>
          <p:nvPr/>
        </p:nvSpPr>
        <p:spPr>
          <a:xfrm>
            <a:off x="893623" y="5422814"/>
            <a:ext cx="1561646" cy="200055"/>
          </a:xfrm>
          <a:prstGeom prst="rect">
            <a:avLst/>
          </a:prstGeom>
        </p:spPr>
        <p:txBody>
          <a:bodyPr wrap="none">
            <a:spAutoFit/>
          </a:bodyPr>
          <a:lstStyle/>
          <a:p>
            <a:r>
              <a:rPr lang="en-US" sz="700" dirty="0" smtClean="0">
                <a:solidFill>
                  <a:srgbClr val="A6A6A6"/>
                </a:solidFill>
                <a:latin typeface="Arial" panose="020B0604020202020204" pitchFamily="34" charset="0"/>
                <a:cs typeface="Arial" panose="020B0604020202020204" pitchFamily="34" charset="0"/>
              </a:rPr>
              <a:t>© TheDman/www.istockphoto.com</a:t>
            </a:r>
            <a:endParaRPr lang="en-US" sz="700" dirty="0">
              <a:solidFill>
                <a:srgbClr val="A6A6A6"/>
              </a:solidFill>
              <a:latin typeface="Arial" panose="020B0604020202020204" pitchFamily="34" charset="0"/>
              <a:cs typeface="Arial" panose="020B0604020202020204" pitchFamily="34" charset="0"/>
            </a:endParaRPr>
          </a:p>
        </p:txBody>
      </p:sp>
      <p:sp>
        <p:nvSpPr>
          <p:cNvPr id="14" name="TextBox 13"/>
          <p:cNvSpPr txBox="1"/>
          <p:nvPr/>
        </p:nvSpPr>
        <p:spPr>
          <a:xfrm>
            <a:off x="830179" y="3334884"/>
            <a:ext cx="1702680" cy="523220"/>
          </a:xfrm>
          <a:prstGeom prst="rect">
            <a:avLst/>
          </a:prstGeom>
          <a:noFill/>
        </p:spPr>
        <p:txBody>
          <a:bodyPr wrap="square" rtlCol="0">
            <a:spAutoFit/>
          </a:bodyPr>
          <a:lstStyle/>
          <a:p>
            <a:r>
              <a:rPr lang="en-US" sz="2800" b="1" dirty="0" smtClean="0"/>
              <a:t>One God</a:t>
            </a:r>
            <a:endParaRPr lang="en-US" sz="2800" b="1" dirty="0"/>
          </a:p>
        </p:txBody>
      </p:sp>
      <p:sp>
        <p:nvSpPr>
          <p:cNvPr id="15" name="Curved Right Arrow 14"/>
          <p:cNvSpPr/>
          <p:nvPr/>
        </p:nvSpPr>
        <p:spPr>
          <a:xfrm>
            <a:off x="187998" y="2459048"/>
            <a:ext cx="642181" cy="132894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Left Arrow 15"/>
          <p:cNvSpPr/>
          <p:nvPr/>
        </p:nvSpPr>
        <p:spPr>
          <a:xfrm rot="20179786">
            <a:off x="2420719" y="3447434"/>
            <a:ext cx="471638" cy="2958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Left Arrow 16"/>
          <p:cNvSpPr/>
          <p:nvPr/>
        </p:nvSpPr>
        <p:spPr>
          <a:xfrm rot="5400000">
            <a:off x="1514939" y="3989492"/>
            <a:ext cx="319014" cy="17327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S8-iStock_000003152279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997" y="1292559"/>
            <a:ext cx="1868344" cy="1391249"/>
          </a:xfrm>
          <a:prstGeom prst="rect">
            <a:avLst/>
          </a:prstGeom>
        </p:spPr>
      </p:pic>
      <p:pic>
        <p:nvPicPr>
          <p:cNvPr id="19" name="Picture 18" descr="S8-iStock_000008709103_Lar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4287" y="2791705"/>
            <a:ext cx="1680346" cy="1124918"/>
          </a:xfrm>
          <a:prstGeom prst="rect">
            <a:avLst/>
          </a:prstGeom>
        </p:spPr>
      </p:pic>
      <p:pic>
        <p:nvPicPr>
          <p:cNvPr id="20" name="Picture 19" descr="S8-iStock_000009386641_Larg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894" y="4333384"/>
            <a:ext cx="1681243" cy="1114104"/>
          </a:xfrm>
          <a:prstGeom prst="rect">
            <a:avLst/>
          </a:prstGeom>
        </p:spPr>
      </p:pic>
      <p:sp>
        <p:nvSpPr>
          <p:cNvPr id="22" name="Content Placeholder 2"/>
          <p:cNvSpPr>
            <a:spLocks noGrp="1"/>
          </p:cNvSpPr>
          <p:nvPr>
            <p:ph idx="1"/>
          </p:nvPr>
        </p:nvSpPr>
        <p:spPr>
          <a:xfrm>
            <a:off x="4770938" y="1583211"/>
            <a:ext cx="4295304" cy="1751673"/>
          </a:xfrm>
        </p:spPr>
        <p:txBody>
          <a:bodyPr>
            <a:normAutofit/>
          </a:bodyPr>
          <a:lstStyle/>
          <a:p>
            <a:r>
              <a:rPr lang="en-US" sz="2000" b="1" dirty="0" smtClean="0">
                <a:latin typeface="Arial" panose="020B0604020202020204" pitchFamily="34" charset="0"/>
                <a:cs typeface="Arial" panose="020B0604020202020204" pitchFamily="34" charset="0"/>
              </a:rPr>
              <a:t>God the Father </a:t>
            </a:r>
            <a:r>
              <a:rPr lang="en-US" sz="2000" dirty="0" smtClean="0">
                <a:latin typeface="Arial" panose="020B0604020202020204" pitchFamily="34" charset="0"/>
                <a:cs typeface="Arial" panose="020B0604020202020204" pitchFamily="34" charset="0"/>
              </a:rPr>
              <a:t>is the First Person of the Trinity and is most strongly associated with Creation or with being the Creator.</a:t>
            </a:r>
          </a:p>
          <a:p>
            <a:endParaRPr lang="en-US" dirty="0"/>
          </a:p>
          <a:p>
            <a:endParaRPr lang="en-US" dirty="0"/>
          </a:p>
        </p:txBody>
      </p:sp>
      <p:sp>
        <p:nvSpPr>
          <p:cNvPr id="23" name="TextBox 22"/>
          <p:cNvSpPr txBox="1"/>
          <p:nvPr/>
        </p:nvSpPr>
        <p:spPr>
          <a:xfrm>
            <a:off x="4766967" y="2941606"/>
            <a:ext cx="3924989" cy="1692771"/>
          </a:xfrm>
          <a:prstGeom prst="rect">
            <a:avLst/>
          </a:prstGeom>
          <a:noFill/>
        </p:spPr>
        <p:txBody>
          <a:bodyPr wrap="square" rtlCol="0">
            <a:spAutoFit/>
          </a:bodyPr>
          <a:lstStyle/>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The Son </a:t>
            </a:r>
            <a:r>
              <a:rPr lang="en-US" sz="2000" dirty="0">
                <a:latin typeface="Arial" panose="020B0604020202020204" pitchFamily="34" charset="0"/>
                <a:cs typeface="Arial" panose="020B0604020202020204" pitchFamily="34" charset="0"/>
              </a:rPr>
              <a:t>is the Second Divine Person and is most strongly associated with salvation or </a:t>
            </a:r>
            <a:r>
              <a:rPr lang="en-US" sz="2000" dirty="0" smtClean="0">
                <a:latin typeface="Arial" panose="020B0604020202020204" pitchFamily="34" charset="0"/>
                <a:cs typeface="Arial" panose="020B0604020202020204" pitchFamily="34" charset="0"/>
              </a:rPr>
              <a:t>with being </a:t>
            </a:r>
            <a:r>
              <a:rPr lang="en-US" sz="2000" dirty="0">
                <a:latin typeface="Arial" panose="020B0604020202020204" pitchFamily="34" charset="0"/>
                <a:cs typeface="Arial" panose="020B0604020202020204" pitchFamily="34" charset="0"/>
              </a:rPr>
              <a:t>the Savior.</a:t>
            </a:r>
          </a:p>
          <a:p>
            <a:endParaRPr lang="en-US" dirty="0"/>
          </a:p>
        </p:txBody>
      </p:sp>
      <p:sp>
        <p:nvSpPr>
          <p:cNvPr id="24" name="Rectangle 23"/>
          <p:cNvSpPr/>
          <p:nvPr/>
        </p:nvSpPr>
        <p:spPr>
          <a:xfrm>
            <a:off x="4770938" y="4299430"/>
            <a:ext cx="3592650" cy="1323439"/>
          </a:xfrm>
          <a:prstGeom prst="rect">
            <a:avLst/>
          </a:prstGeom>
        </p:spPr>
        <p:txBody>
          <a:bodyPr wrap="square">
            <a:spAutoFit/>
          </a:bodyPr>
          <a:lstStyle/>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The Holy Spirit </a:t>
            </a:r>
            <a:r>
              <a:rPr lang="en-US" sz="2000" dirty="0">
                <a:latin typeface="Arial" panose="020B0604020202020204" pitchFamily="34" charset="0"/>
                <a:cs typeface="Arial" panose="020B0604020202020204" pitchFamily="34" charset="0"/>
              </a:rPr>
              <a:t>is the Third Divine Person. He inspires and guides and makes believers holy. </a:t>
            </a:r>
          </a:p>
        </p:txBody>
      </p:sp>
    </p:spTree>
    <p:extLst>
      <p:ext uri="{BB962C8B-B14F-4D97-AF65-F5344CB8AC3E}">
        <p14:creationId xmlns:p14="http://schemas.microsoft.com/office/powerpoint/2010/main" val="3442649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Autofit/>
          </a:bodyPr>
          <a:lstStyle/>
          <a:p>
            <a:pPr>
              <a:lnSpc>
                <a:spcPct val="110000"/>
              </a:lnSpc>
            </a:pPr>
            <a:r>
              <a:rPr lang="en-US" sz="4200" b="1" dirty="0" smtClean="0">
                <a:solidFill>
                  <a:srgbClr val="C30027"/>
                </a:solidFill>
                <a:latin typeface="Arial" panose="020B0604020202020204" pitchFamily="34" charset="0"/>
                <a:cs typeface="Arial" panose="020B0604020202020204" pitchFamily="34" charset="0"/>
              </a:rPr>
              <a:t>“The Trinity Is a Communion”</a:t>
            </a:r>
            <a:r>
              <a:rPr lang="en-US" sz="3200" b="1" dirty="0" smtClean="0">
                <a:solidFill>
                  <a:srgbClr val="C30027"/>
                </a:solidFill>
                <a:latin typeface="Arial" panose="020B0604020202020204" pitchFamily="34" charset="0"/>
                <a:cs typeface="Arial" panose="020B0604020202020204" pitchFamily="34" charset="0"/>
              </a:rPr>
              <a:t/>
            </a:r>
            <a:br>
              <a:rPr lang="en-US" sz="3200" b="1" dirty="0" smtClean="0">
                <a:solidFill>
                  <a:srgbClr val="C30027"/>
                </a:solidFill>
                <a:latin typeface="Arial" panose="020B0604020202020204" pitchFamily="34" charset="0"/>
                <a:cs typeface="Arial" panose="020B0604020202020204" pitchFamily="34" charset="0"/>
              </a:rPr>
            </a:br>
            <a:r>
              <a:rPr lang="en-US" sz="1800" b="1" dirty="0" smtClean="0">
                <a:solidFill>
                  <a:schemeClr val="tx1">
                    <a:lumMod val="50000"/>
                    <a:lumOff val="50000"/>
                  </a:schemeClr>
                </a:solidFill>
                <a:latin typeface="Arial" pitchFamily="34" charset="0"/>
                <a:cs typeface="Arial" pitchFamily="34" charset="0"/>
              </a:rPr>
              <a:t>(Handbook, pages 49–50)</a:t>
            </a:r>
            <a:endParaRPr lang="en-US" sz="1800" b="1" dirty="0">
              <a:solidFill>
                <a:schemeClr val="tx1">
                  <a:lumMod val="50000"/>
                  <a:lumOff val="50000"/>
                </a:schemeClr>
              </a:solidFill>
              <a:latin typeface="Arial" pitchFamily="34" charset="0"/>
              <a:cs typeface="Arial" pitchFamily="34" charset="0"/>
            </a:endParaRPr>
          </a:p>
        </p:txBody>
      </p:sp>
      <p:sp>
        <p:nvSpPr>
          <p:cNvPr id="5" name="Content Placeholder 2"/>
          <p:cNvSpPr>
            <a:spLocks noGrp="1"/>
          </p:cNvSpPr>
          <p:nvPr>
            <p:ph idx="1"/>
          </p:nvPr>
        </p:nvSpPr>
        <p:spPr>
          <a:xfrm>
            <a:off x="658760" y="1600200"/>
            <a:ext cx="7747821" cy="4525963"/>
          </a:xfrm>
        </p:spPr>
        <p:txBody>
          <a:bodyPr>
            <a:normAutofit/>
          </a:bodyPr>
          <a:lstStyle/>
          <a:p>
            <a:pPr marL="0" indent="0" algn="ctr">
              <a:buNone/>
            </a:pPr>
            <a:r>
              <a:rPr lang="en-US" sz="2400" dirty="0" smtClean="0">
                <a:latin typeface="Arial" panose="020B0604020202020204" pitchFamily="34" charset="0"/>
                <a:cs typeface="Arial" panose="020B0604020202020204" pitchFamily="34" charset="0"/>
              </a:rPr>
              <a:t>The relationship between the Persons of the Trinity is one of perfect love and unity. </a:t>
            </a:r>
            <a:endParaRPr lang="en-US" sz="2400" dirty="0">
              <a:latin typeface="Arial" panose="020B0604020202020204" pitchFamily="34" charset="0"/>
              <a:cs typeface="Arial" panose="020B0604020202020204" pitchFamily="34" charset="0"/>
            </a:endParaRPr>
          </a:p>
        </p:txBody>
      </p:sp>
      <p:sp>
        <p:nvSpPr>
          <p:cNvPr id="7" name="Rectangle 6"/>
          <p:cNvSpPr/>
          <p:nvPr/>
        </p:nvSpPr>
        <p:spPr>
          <a:xfrm>
            <a:off x="3639408" y="5363375"/>
            <a:ext cx="4572000" cy="200055"/>
          </a:xfrm>
          <a:prstGeom prst="rect">
            <a:avLst/>
          </a:prstGeom>
        </p:spPr>
        <p:txBody>
          <a:bodyPr>
            <a:spAutoFit/>
          </a:bodyPr>
          <a:lstStyle/>
          <a:p>
            <a:r>
              <a:rPr lang="en-US" sz="700" dirty="0">
                <a:solidFill>
                  <a:schemeClr val="bg1">
                    <a:lumMod val="65000"/>
                  </a:schemeClr>
                </a:solidFill>
                <a:latin typeface="Arial" panose="020B0604020202020204" pitchFamily="34" charset="0"/>
                <a:cs typeface="Arial" panose="020B0604020202020204" pitchFamily="34" charset="0"/>
              </a:rPr>
              <a:t>© VectorFrenzy/www.shutterstock.com</a:t>
            </a:r>
          </a:p>
        </p:txBody>
      </p:sp>
      <p:pic>
        <p:nvPicPr>
          <p:cNvPr id="9" name="Picture 8" descr="S9-shutterstock_14043108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6624" y="2685261"/>
            <a:ext cx="2409950" cy="2650945"/>
          </a:xfrm>
          <a:prstGeom prst="rect">
            <a:avLst/>
          </a:prstGeom>
        </p:spPr>
      </p:pic>
    </p:spTree>
    <p:extLst>
      <p:ext uri="{BB962C8B-B14F-4D97-AF65-F5344CB8AC3E}">
        <p14:creationId xmlns:p14="http://schemas.microsoft.com/office/powerpoint/2010/main" val="18802217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Jeopardy&amp;quot;&quot;/&gt;&lt;property id=&quot;20307&quot; value=&quot;256&quot;/&gt;&lt;/object&gt;&lt;object type=&quot;3&quot; unique_id=&quot;10005&quot;&gt;&lt;property id=&quot;20148&quot; value=&quot;5&quot;/&gt;&lt;property id=&quot;20300&quot; value=&quot;Slide 2 - &amp;quot;$100 Question from H1&amp;quot;&quot;/&gt;&lt;property id=&quot;20307&quot; value=&quot;257&quot;/&gt;&lt;/object&gt;&lt;object type=&quot;3&quot; unique_id=&quot;10006&quot;&gt;&lt;property id=&quot;20148&quot; value=&quot;5&quot;/&gt;&lt;property id=&quot;20300&quot; value=&quot;Slide 3 - &amp;quot;$100 Answer from H1&amp;quot;&quot;/&gt;&lt;property id=&quot;20307&quot; value=&quot;283&quot;/&gt;&lt;/object&gt;&lt;object type=&quot;3&quot; unique_id=&quot;10007&quot;&gt;&lt;property id=&quot;20148&quot; value=&quot;5&quot;/&gt;&lt;property id=&quot;20300&quot; value=&quot;Slide 4 - &amp;quot;$200 Question from H1&amp;quot;&quot;/&gt;&lt;property id=&quot;20307&quot; value=&quot;258&quot;/&gt;&lt;/object&gt;&lt;object type=&quot;3&quot; unique_id=&quot;10008&quot;&gt;&lt;property id=&quot;20148&quot; value=&quot;5&quot;/&gt;&lt;property id=&quot;20300&quot; value=&quot;Slide 5 - &amp;quot;$200 Answer from H1&amp;quot;&quot;/&gt;&lt;property id=&quot;20307&quot; value=&quot;284&quot;/&gt;&lt;/object&gt;&lt;object type=&quot;3&quot; unique_id=&quot;10009&quot;&gt;&lt;property id=&quot;20148&quot; value=&quot;5&quot;/&gt;&lt;property id=&quot;20300&quot; value=&quot;Slide 6 - &amp;quot;$300 Question from H1&amp;quot;&quot;/&gt;&lt;property id=&quot;20307&quot; value=&quot;259&quot;/&gt;&lt;/object&gt;&lt;object type=&quot;3&quot; unique_id=&quot;10010&quot;&gt;&lt;property id=&quot;20148&quot; value=&quot;5&quot;/&gt;&lt;property id=&quot;20300&quot; value=&quot;Slide 7 - &amp;quot;$300 Answer from H1&amp;quot;&quot;/&gt;&lt;property id=&quot;20307&quot; value=&quot;285&quot;/&gt;&lt;/object&gt;&lt;object type=&quot;3&quot; unique_id=&quot;10011&quot;&gt;&lt;property id=&quot;20148&quot; value=&quot;5&quot;/&gt;&lt;property id=&quot;20300&quot; value=&quot;Slide 8 - &amp;quot;$400 Question from H1&amp;quot;&quot;/&gt;&lt;property id=&quot;20307&quot; value=&quot;260&quot;/&gt;&lt;/object&gt;&lt;object type=&quot;3&quot; unique_id=&quot;10012&quot;&gt;&lt;property id=&quot;20148&quot; value=&quot;5&quot;/&gt;&lt;property id=&quot;20300&quot; value=&quot;Slide 9 - &amp;quot;$400 Answer from H1&amp;quot;&quot;/&gt;&lt;property id=&quot;20307&quot; value=&quot;286&quot;/&gt;&lt;/object&gt;&lt;object type=&quot;3&quot; unique_id=&quot;10013&quot;&gt;&lt;property id=&quot;20148&quot; value=&quot;5&quot;/&gt;&lt;property id=&quot;20300&quot; value=&quot;Slide 10 - &amp;quot;$500 Question from H1&amp;quot;&quot;/&gt;&lt;property id=&quot;20307&quot; value=&quot;261&quot;/&gt;&lt;/object&gt;&lt;object type=&quot;3&quot; unique_id=&quot;10014&quot;&gt;&lt;property id=&quot;20148&quot; value=&quot;5&quot;/&gt;&lt;property id=&quot;20300&quot; value=&quot;Slide 11 - &amp;quot;$500 Answer from H1&amp;quot;&quot;/&gt;&lt;property id=&quot;20307&quot; value=&quot;287&quot;/&gt;&lt;/object&gt;&lt;object type=&quot;3&quot; unique_id=&quot;10015&quot;&gt;&lt;property id=&quot;20148&quot; value=&quot;5&quot;/&gt;&lt;property id=&quot;20300&quot; value=&quot;Slide 12 - &amp;quot;$100 Question from H2&amp;quot;&quot;/&gt;&lt;property id=&quot;20307&quot; value=&quot;262&quot;/&gt;&lt;/object&gt;&lt;object type=&quot;3&quot; unique_id=&quot;10016&quot;&gt;&lt;property id=&quot;20148&quot; value=&quot;5&quot;/&gt;&lt;property id=&quot;20300&quot; value=&quot;Slide 13 - &amp;quot;$100 Answer from H2&amp;quot;&quot;/&gt;&lt;property id=&quot;20307&quot; value=&quot;288&quot;/&gt;&lt;/object&gt;&lt;object type=&quot;3&quot; unique_id=&quot;10017&quot;&gt;&lt;property id=&quot;20148&quot; value=&quot;5&quot;/&gt;&lt;property id=&quot;20300&quot; value=&quot;Slide 14 - &amp;quot;$200 Question from H2&amp;quot;&quot;/&gt;&lt;property id=&quot;20307&quot; value=&quot;263&quot;/&gt;&lt;/object&gt;&lt;object type=&quot;3&quot; unique_id=&quot;10018&quot;&gt;&lt;property id=&quot;20148&quot; value=&quot;5&quot;/&gt;&lt;property id=&quot;20300&quot; value=&quot;Slide 15 - &amp;quot;$200 Answer from H2&amp;quot;&quot;/&gt;&lt;property id=&quot;20307&quot; value=&quot;289&quot;/&gt;&lt;/object&gt;&lt;object type=&quot;3&quot; unique_id=&quot;10019&quot;&gt;&lt;property id=&quot;20148&quot; value=&quot;5&quot;/&gt;&lt;property id=&quot;20300&quot; value=&quot;Slide 16 - &amp;quot;$300 Question from H2&amp;quot;&quot;/&gt;&lt;property id=&quot;20307&quot; value=&quot;264&quot;/&gt;&lt;/object&gt;&lt;object type=&quot;3&quot; unique_id=&quot;10020&quot;&gt;&lt;property id=&quot;20148&quot; value=&quot;5&quot;/&gt;&lt;property id=&quot;20300&quot; value=&quot;Slide 17 - &amp;quot;$300 Answer from H2&amp;quot;&quot;/&gt;&lt;property id=&quot;20307&quot; value=&quot;290&quot;/&gt;&lt;/object&gt;&lt;object type=&quot;3&quot; unique_id=&quot;10021&quot;&gt;&lt;property id=&quot;20148&quot; value=&quot;5&quot;/&gt;&lt;property id=&quot;20300&quot; value=&quot;Slide 18 - &amp;quot;$400 Question from H2&amp;quot;&quot;/&gt;&lt;property id=&quot;20307&quot; value=&quot;265&quot;/&gt;&lt;/object&gt;&lt;object type=&quot;3&quot; unique_id=&quot;10022&quot;&gt;&lt;property id=&quot;20148&quot; value=&quot;5&quot;/&gt;&lt;property id=&quot;20300&quot; value=&quot;Slide 19 - &amp;quot;$400 Answer from H2&amp;quot;&quot;/&gt;&lt;property id=&quot;20307&quot; value=&quot;291&quot;/&gt;&lt;/object&gt;&lt;object type=&quot;3&quot; unique_id=&quot;10023&quot;&gt;&lt;property id=&quot;20148&quot; value=&quot;5&quot;/&gt;&lt;property id=&quot;20300&quot; value=&quot;Slide 20 - &amp;quot;$500 Question from H2&amp;quot;&quot;/&gt;&lt;property id=&quot;20307&quot; value=&quot;266&quot;/&gt;&lt;/object&gt;&lt;object type=&quot;3&quot; unique_id=&quot;10024&quot;&gt;&lt;property id=&quot;20148&quot; value=&quot;5&quot;/&gt;&lt;property id=&quot;20300&quot; value=&quot;Slide 21 - &amp;quot;$500 Answer from H2&amp;quot;&quot;/&gt;&lt;property id=&quot;20307&quot; value=&quot;292&quot;/&gt;&lt;/object&gt;&lt;object type=&quot;3&quot; unique_id=&quot;10025&quot;&gt;&lt;property id=&quot;20148&quot; value=&quot;5&quot;/&gt;&lt;property id=&quot;20300&quot; value=&quot;Slide 22 - &amp;quot;$100 Question from H3&amp;quot;&quot;/&gt;&lt;property id=&quot;20307&quot; value=&quot;267&quot;/&gt;&lt;/object&gt;&lt;object type=&quot;3&quot; unique_id=&quot;10026&quot;&gt;&lt;property id=&quot;20148&quot; value=&quot;5&quot;/&gt;&lt;property id=&quot;20300&quot; value=&quot;Slide 23 - &amp;quot;$100 Answer from H3&amp;quot;&quot;/&gt;&lt;property id=&quot;20307&quot; value=&quot;293&quot;/&gt;&lt;/object&gt;&lt;object type=&quot;3&quot; unique_id=&quot;10027&quot;&gt;&lt;property id=&quot;20148&quot; value=&quot;5&quot;/&gt;&lt;property id=&quot;20300&quot; value=&quot;Slide 24 - &amp;quot;$200 Question from H3&amp;quot;&quot;/&gt;&lt;property id=&quot;20307&quot; value=&quot;268&quot;/&gt;&lt;/object&gt;&lt;object type=&quot;3&quot; unique_id=&quot;10028&quot;&gt;&lt;property id=&quot;20148&quot; value=&quot;5&quot;/&gt;&lt;property id=&quot;20300&quot; value=&quot;Slide 25 - &amp;quot;$200 Answer from H3&amp;quot;&quot;/&gt;&lt;property id=&quot;20307&quot; value=&quot;294&quot;/&gt;&lt;/object&gt;&lt;object type=&quot;3&quot; unique_id=&quot;10029&quot;&gt;&lt;property id=&quot;20148&quot; value=&quot;5&quot;/&gt;&lt;property id=&quot;20300&quot; value=&quot;Slide 26 - &amp;quot;$300 Question from H3&amp;quot;&quot;/&gt;&lt;property id=&quot;20307&quot; value=&quot;269&quot;/&gt;&lt;/object&gt;&lt;object type=&quot;3&quot; unique_id=&quot;10030&quot;&gt;&lt;property id=&quot;20148&quot; value=&quot;5&quot;/&gt;&lt;property id=&quot;20300&quot; value=&quot;Slide 27 - &amp;quot;$300 Answer from H3&amp;quot;&quot;/&gt;&lt;property id=&quot;20307&quot; value=&quot;295&quot;/&gt;&lt;/object&gt;&lt;object type=&quot;3&quot; unique_id=&quot;10031&quot;&gt;&lt;property id=&quot;20148&quot; value=&quot;5&quot;/&gt;&lt;property id=&quot;20300&quot; value=&quot;Slide 28 - &amp;quot;$400 Question from H3&amp;quot;&quot;/&gt;&lt;property id=&quot;20307&quot; value=&quot;270&quot;/&gt;&lt;/object&gt;&lt;object type=&quot;3&quot; unique_id=&quot;10032&quot;&gt;&lt;property id=&quot;20148&quot; value=&quot;5&quot;/&gt;&lt;property id=&quot;20300&quot; value=&quot;Slide 29 - &amp;quot;$400 Answer from H3&amp;quot;&quot;/&gt;&lt;property id=&quot;20307&quot; value=&quot;296&quot;/&gt;&lt;/object&gt;&lt;object type=&quot;3&quot; unique_id=&quot;10033&quot;&gt;&lt;property id=&quot;20148&quot; value=&quot;5&quot;/&gt;&lt;property id=&quot;20300&quot; value=&quot;Slide 30 - &amp;quot;$500 Question from H3&amp;quot;&quot;/&gt;&lt;property id=&quot;20307&quot; value=&quot;271&quot;/&gt;&lt;/object&gt;&lt;object type=&quot;3&quot; unique_id=&quot;10034&quot;&gt;&lt;property id=&quot;20148&quot; value=&quot;5&quot;/&gt;&lt;property id=&quot;20300&quot; value=&quot;Slide 31 - &amp;quot;$500 Answer from H3&amp;quot;&quot;/&gt;&lt;property id=&quot;20307&quot; value=&quot;297&quot;/&gt;&lt;/object&gt;&lt;object type=&quot;3&quot; unique_id=&quot;10035&quot;&gt;&lt;property id=&quot;20148&quot; value=&quot;5&quot;/&gt;&lt;property id=&quot;20300&quot; value=&quot;Slide 32 - &amp;quot;$100 Question from H4&amp;quot;&quot;/&gt;&lt;property id=&quot;20307&quot; value=&quot;272&quot;/&gt;&lt;/object&gt;&lt;object type=&quot;3&quot; unique_id=&quot;10036&quot;&gt;&lt;property id=&quot;20148&quot; value=&quot;5&quot;/&gt;&lt;property id=&quot;20300&quot; value=&quot;Slide 33 - &amp;quot;$100 Answer from H4&amp;quot;&quot;/&gt;&lt;property id=&quot;20307&quot; value=&quot;298&quot;/&gt;&lt;/object&gt;&lt;object type=&quot;3&quot; unique_id=&quot;10037&quot;&gt;&lt;property id=&quot;20148&quot; value=&quot;5&quot;/&gt;&lt;property id=&quot;20300&quot; value=&quot;Slide 34 - &amp;quot;$200 Question from H4&amp;quot;&quot;/&gt;&lt;property id=&quot;20307&quot; value=&quot;273&quot;/&gt;&lt;/object&gt;&lt;object type=&quot;3&quot; unique_id=&quot;10038&quot;&gt;&lt;property id=&quot;20148&quot; value=&quot;5&quot;/&gt;&lt;property id=&quot;20300&quot; value=&quot;Slide 35 - &amp;quot;$200 Answer from H4&amp;quot;&quot;/&gt;&lt;property id=&quot;20307&quot; value=&quot;300&quot;/&gt;&lt;/object&gt;&lt;object type=&quot;3&quot; unique_id=&quot;10039&quot;&gt;&lt;property id=&quot;20148&quot; value=&quot;5&quot;/&gt;&lt;property id=&quot;20300&quot; value=&quot;Slide 36 - &amp;quot;$300 Question from H4&amp;quot;&quot;/&gt;&lt;property id=&quot;20307&quot; value=&quot;274&quot;/&gt;&lt;/object&gt;&lt;object type=&quot;3&quot; unique_id=&quot;10040&quot;&gt;&lt;property id=&quot;20148&quot; value=&quot;5&quot;/&gt;&lt;property id=&quot;20300&quot; value=&quot;Slide 37 - &amp;quot;$300 Answer from H4&amp;quot;&quot;/&gt;&lt;property id=&quot;20307&quot; value=&quot;301&quot;/&gt;&lt;/object&gt;&lt;object type=&quot;3&quot; unique_id=&quot;10041&quot;&gt;&lt;property id=&quot;20148&quot; value=&quot;5&quot;/&gt;&lt;property id=&quot;20300&quot; value=&quot;Slide 38 - &amp;quot;$400 Question from H4&amp;quot;&quot;/&gt;&lt;property id=&quot;20307&quot; value=&quot;275&quot;/&gt;&lt;/object&gt;&lt;object type=&quot;3&quot; unique_id=&quot;10042&quot;&gt;&lt;property id=&quot;20148&quot; value=&quot;5&quot;/&gt;&lt;property id=&quot;20300&quot; value=&quot;Slide 39 - &amp;quot;$400 Answer from H4&amp;quot;&quot;/&gt;&lt;property id=&quot;20307&quot; value=&quot;302&quot;/&gt;&lt;/object&gt;&lt;object type=&quot;3&quot; unique_id=&quot;10043&quot;&gt;&lt;property id=&quot;20148&quot; value=&quot;5&quot;/&gt;&lt;property id=&quot;20300&quot; value=&quot;Slide 40 - &amp;quot;$500 Question from H4&amp;quot;&quot;/&gt;&lt;property id=&quot;20307&quot; value=&quot;276&quot;/&gt;&lt;/object&gt;&lt;object type=&quot;3&quot; unique_id=&quot;10044&quot;&gt;&lt;property id=&quot;20148&quot; value=&quot;5&quot;/&gt;&lt;property id=&quot;20300&quot; value=&quot;Slide 41 - &amp;quot;$500 Answer from H4&amp;quot;&quot;/&gt;&lt;property id=&quot;20307&quot; value=&quot;303&quot;/&gt;&lt;/object&gt;&lt;object type=&quot;3&quot; unique_id=&quot;10045&quot;&gt;&lt;property id=&quot;20148&quot; value=&quot;5&quot;/&gt;&lt;property id=&quot;20300&quot; value=&quot;Slide 42 - &amp;quot;$100 Question from H5&amp;quot;&quot;/&gt;&lt;property id=&quot;20307&quot; value=&quot;277&quot;/&gt;&lt;/object&gt;&lt;object type=&quot;3&quot; unique_id=&quot;10046&quot;&gt;&lt;property id=&quot;20148&quot; value=&quot;5&quot;/&gt;&lt;property id=&quot;20300&quot; value=&quot;Slide 43 - &amp;quot;$100 Answer from H5&amp;quot;&quot;/&gt;&lt;property id=&quot;20307&quot; value=&quot;304&quot;/&gt;&lt;/object&gt;&lt;object type=&quot;3&quot; unique_id=&quot;10047&quot;&gt;&lt;property id=&quot;20148&quot; value=&quot;5&quot;/&gt;&lt;property id=&quot;20300&quot; value=&quot;Slide 44 - &amp;quot;$200 Question from H5&amp;quot;&quot;/&gt;&lt;property id=&quot;20307&quot; value=&quot;279&quot;/&gt;&lt;/object&gt;&lt;object type=&quot;3&quot; unique_id=&quot;10048&quot;&gt;&lt;property id=&quot;20148&quot; value=&quot;5&quot;/&gt;&lt;property id=&quot;20300&quot; value=&quot;Slide 45 - &amp;quot;$200 Answer from H5&amp;quot;&quot;/&gt;&lt;property id=&quot;20307&quot; value=&quot;305&quot;/&gt;&lt;/object&gt;&lt;object type=&quot;3&quot; unique_id=&quot;10049&quot;&gt;&lt;property id=&quot;20148&quot; value=&quot;5&quot;/&gt;&lt;property id=&quot;20300&quot; value=&quot;Slide 46 - &amp;quot;$300 Question from H5&amp;quot;&quot;/&gt;&lt;property id=&quot;20307&quot; value=&quot;280&quot;/&gt;&lt;/object&gt;&lt;object type=&quot;3&quot; unique_id=&quot;10050&quot;&gt;&lt;property id=&quot;20148&quot; value=&quot;5&quot;/&gt;&lt;property id=&quot;20300&quot; value=&quot;Slide 47 - &amp;quot;$300 Answer from H5&amp;quot;&quot;/&gt;&lt;property id=&quot;20307&quot; value=&quot;306&quot;/&gt;&lt;/object&gt;&lt;object type=&quot;3&quot; unique_id=&quot;10051&quot;&gt;&lt;property id=&quot;20148&quot; value=&quot;5&quot;/&gt;&lt;property id=&quot;20300&quot; value=&quot;Slide 48 - &amp;quot;$400 Question from H5&amp;quot;&quot;/&gt;&lt;property id=&quot;20307&quot; value=&quot;281&quot;/&gt;&lt;/object&gt;&lt;object type=&quot;3&quot; unique_id=&quot;10052&quot;&gt;&lt;property id=&quot;20148&quot; value=&quot;5&quot;/&gt;&lt;property id=&quot;20300&quot; value=&quot;Slide 49 - &amp;quot;$400 Answer from H5&amp;quot;&quot;/&gt;&lt;property id=&quot;20307&quot; value=&quot;307&quot;/&gt;&lt;/object&gt;&lt;object type=&quot;3&quot; unique_id=&quot;10053&quot;&gt;&lt;property id=&quot;20148&quot; value=&quot;5&quot;/&gt;&lt;property id=&quot;20300&quot; value=&quot;Slide 50 - &amp;quot;$500 Question from H5&amp;quot;&quot;/&gt;&lt;property id=&quot;20307&quot; value=&quot;282&quot;/&gt;&lt;/object&gt;&lt;object type=&quot;3&quot; unique_id=&quot;10054&quot;&gt;&lt;property id=&quot;20148&quot; value=&quot;5&quot;/&gt;&lt;property id=&quot;20300&quot; value=&quot;Slide 51 - &amp;quot;$500 Answer from H5&amp;quot;&quot;/&gt;&lt;property id=&quot;20307&quot; value=&quot;308&quot;/&gt;&lt;/object&gt;&lt;/object&gt;&lt;/object&gt;&lt;/database&gt;"/>
</p:tagLst>
</file>

<file path=ppt/theme/theme1.xml><?xml version="1.0" encoding="utf-8"?>
<a:theme xmlns:a="http://schemas.openxmlformats.org/drawingml/2006/main" name="Corp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Catholic Quiz Show-template ver 1-1</Template>
  <TotalTime>3324</TotalTime>
  <Words>743</Words>
  <Application>Microsoft Macintosh PowerPoint</Application>
  <PresentationFormat>On-screen Show (4:3)</PresentationFormat>
  <Paragraphs>57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CorpPowerpoint</vt:lpstr>
      <vt:lpstr>PowerPoint Presentation</vt:lpstr>
      <vt:lpstr>PowerPoint Presentation</vt:lpstr>
      <vt:lpstr>Chapter Summary The Holy Trinity</vt:lpstr>
      <vt:lpstr>Introduction and “One God, Three Persons” (Handbook, pages 44–47) </vt:lpstr>
      <vt:lpstr>Introduction and “One God, Three Persons” (Handbook, pages 44–47) </vt:lpstr>
      <vt:lpstr>Introduction and “One God, Three Persons” (Handbook, pages 44–47) </vt:lpstr>
      <vt:lpstr>“The Work of the Trinity” (Handbook, pages 47–49) </vt:lpstr>
      <vt:lpstr>“The Work of the Trinity” (Handbook, pages 47–49) </vt:lpstr>
      <vt:lpstr>“The Trinity Is a Communion” (Handbook, pages 49–50)</vt:lpstr>
      <vt:lpstr>“The Trinity Is a Communion” (Handbook, pages 49–50)</vt:lpstr>
      <vt:lpstr>“Sharing in the Life of the Trinity” (Handbook, pages 49–50)</vt:lpstr>
      <vt:lpstr>“Sharing in the Life of the Trinity” (Handbook, pages 49–50)</vt:lpstr>
      <vt:lpstr>Let’s Reflect!</vt:lpstr>
      <vt:lpstr>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Singer-Towns</dc:creator>
  <cp:lastModifiedBy>sysadmin</cp:lastModifiedBy>
  <cp:revision>209</cp:revision>
  <dcterms:created xsi:type="dcterms:W3CDTF">2012-11-07T17:11:11Z</dcterms:created>
  <dcterms:modified xsi:type="dcterms:W3CDTF">2015-05-04T20:30:03Z</dcterms:modified>
</cp:coreProperties>
</file>