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358" r:id="rId3"/>
    <p:sldId id="336" r:id="rId4"/>
    <p:sldId id="359" r:id="rId5"/>
    <p:sldId id="360" r:id="rId6"/>
    <p:sldId id="361" r:id="rId7"/>
    <p:sldId id="364" r:id="rId8"/>
    <p:sldId id="363" r:id="rId9"/>
    <p:sldId id="365"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rian Singer-Towns" initials="bst" lastIdx="13" clrIdx="0"/>
  <p:cmAuthor id="1" name="lberg" initials="l"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904" autoAdjust="0"/>
    <p:restoredTop sz="82530" autoAdjust="0"/>
  </p:normalViewPr>
  <p:slideViewPr>
    <p:cSldViewPr>
      <p:cViewPr varScale="1">
        <p:scale>
          <a:sx n="93" d="100"/>
          <a:sy n="93" d="100"/>
        </p:scale>
        <p:origin x="1752"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0558396-7F3C-418A-A7F3-9E8EE033637A}" type="datetimeFigureOut">
              <a:rPr lang="en-US" smtClean="0"/>
              <a:pPr/>
              <a:t>2/5/2013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2FD797C-81A0-4169-8DE1-DF1E0532C5DA}" type="slidenum">
              <a:rPr lang="en-US" smtClean="0"/>
              <a:pPr/>
              <a:t>‹#›</a:t>
            </a:fld>
            <a:endParaRPr lang="en-US"/>
          </a:p>
        </p:txBody>
      </p:sp>
    </p:spTree>
    <p:extLst>
      <p:ext uri="{BB962C8B-B14F-4D97-AF65-F5344CB8AC3E}">
        <p14:creationId xmlns:p14="http://schemas.microsoft.com/office/powerpoint/2010/main" val="875506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Use this presentation to review the Old Testament covenants covered in chapter 7 of the student handbook.</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1</a:t>
            </a:fld>
            <a:endParaRPr lang="en-US"/>
          </a:p>
        </p:txBody>
      </p:sp>
    </p:spTree>
    <p:extLst>
      <p:ext uri="{BB962C8B-B14F-4D97-AF65-F5344CB8AC3E}">
        <p14:creationId xmlns:p14="http://schemas.microsoft.com/office/powerpoint/2010/main" val="54323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Explore with the students the metaphor of marriage as a way of explaining the concept of covenant, as on page 73 of the student handbook. Invite the students to expand the meaning of faithfulness in marriage, beyond the idea of not committing adultery.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2</a:t>
            </a:fld>
            <a:endParaRPr lang="en-US"/>
          </a:p>
        </p:txBody>
      </p:sp>
    </p:spTree>
    <p:extLst>
      <p:ext uri="{BB962C8B-B14F-4D97-AF65-F5344CB8AC3E}">
        <p14:creationId xmlns:p14="http://schemas.microsoft.com/office/powerpoint/2010/main" val="42490323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Read Genesis 3:15, or ask a student to do so. You may wish to identify this message as the </a:t>
            </a:r>
            <a:r>
              <a:rPr lang="en-US" sz="1200" i="1" kern="1200" dirty="0" err="1" smtClean="0">
                <a:solidFill>
                  <a:schemeClr val="tx1"/>
                </a:solidFill>
                <a:effectLst/>
                <a:latin typeface="+mn-lt"/>
                <a:ea typeface="+mn-ea"/>
                <a:cs typeface="+mn-cs"/>
              </a:rPr>
              <a:t>Protoevangelium</a:t>
            </a:r>
            <a:r>
              <a:rPr lang="en-US" sz="1200" kern="1200" dirty="0" smtClean="0">
                <a:solidFill>
                  <a:schemeClr val="tx1"/>
                </a:solidFill>
                <a:effectLst/>
                <a:latin typeface="+mn-lt"/>
                <a:ea typeface="+mn-ea"/>
                <a:cs typeface="+mn-cs"/>
              </a:rPr>
              <a:t>, a kind of precursor to the Good News of salvation revealed in Jesus.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3</a:t>
            </a:fld>
            <a:endParaRPr lang="en-US"/>
          </a:p>
        </p:txBody>
      </p:sp>
    </p:spTree>
    <p:extLst>
      <p:ext uri="{BB962C8B-B14F-4D97-AF65-F5344CB8AC3E}">
        <p14:creationId xmlns:p14="http://schemas.microsoft.com/office/powerpoint/2010/main" val="240226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Read Genesis 9:8–11, or ask a student to do so. You may wish to add that the sign of this covenant, identified in verse 13, is the rainbow.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4</a:t>
            </a:fld>
            <a:endParaRPr lang="en-US"/>
          </a:p>
        </p:txBody>
      </p:sp>
    </p:spTree>
    <p:extLst>
      <p:ext uri="{BB962C8B-B14F-4D97-AF65-F5344CB8AC3E}">
        <p14:creationId xmlns:p14="http://schemas.microsoft.com/office/powerpoint/2010/main" val="29274543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Read Genesis 12:1–3, or ask a student to do so. Explain that this covenant is also called the Covenant of Circumcision, because that is the sign of faithfulness the covenant requires.</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5</a:t>
            </a:fld>
            <a:endParaRPr lang="en-US"/>
          </a:p>
        </p:txBody>
      </p:sp>
    </p:spTree>
    <p:extLst>
      <p:ext uri="{BB962C8B-B14F-4D97-AF65-F5344CB8AC3E}">
        <p14:creationId xmlns:p14="http://schemas.microsoft.com/office/powerpoint/2010/main" val="35935306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Read Exodus 19:1–6, or ask a student to do so. Explain that God expects his people to keep the Law he has revealed to them, summarized in the Ten Commandments. </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6</a:t>
            </a:fld>
            <a:endParaRPr lang="en-US"/>
          </a:p>
        </p:txBody>
      </p:sp>
    </p:spTree>
    <p:extLst>
      <p:ext uri="{BB962C8B-B14F-4D97-AF65-F5344CB8AC3E}">
        <p14:creationId xmlns:p14="http://schemas.microsoft.com/office/powerpoint/2010/main" val="17261852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reflect on what it would mean if someone were to say to us, “I will be your friend.” Ask what kind of commitment is implied in this covenant statement in Leviticus, repeated so often in the Old Testament.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7</a:t>
            </a:fld>
            <a:endParaRPr lang="en-US"/>
          </a:p>
        </p:txBody>
      </p:sp>
    </p:spTree>
    <p:extLst>
      <p:ext uri="{BB962C8B-B14F-4D97-AF65-F5344CB8AC3E}">
        <p14:creationId xmlns:p14="http://schemas.microsoft.com/office/powerpoint/2010/main" val="2293609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Read 2 Samuel 7:8–13, or ask a student to do so.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2FD797C-81A0-4169-8DE1-DF1E0532C5DA}" type="slidenum">
              <a:rPr lang="en-US" smtClean="0"/>
              <a:pPr/>
              <a:t>8</a:t>
            </a:fld>
            <a:endParaRPr lang="en-US"/>
          </a:p>
        </p:txBody>
      </p:sp>
    </p:spTree>
    <p:extLst>
      <p:ext uri="{BB962C8B-B14F-4D97-AF65-F5344CB8AC3E}">
        <p14:creationId xmlns:p14="http://schemas.microsoft.com/office/powerpoint/2010/main" val="15759476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effectLst/>
                <a:latin typeface="+mn-lt"/>
                <a:ea typeface="+mn-ea"/>
                <a:cs typeface="+mn-cs"/>
              </a:rPr>
              <a:t>Invite the students to look over the chart on pages 81 and 82 of the student handbook. You may wish to choose one of the readings for further discussion.</a:t>
            </a:r>
            <a:endParaRPr lang="en-US" dirty="0"/>
          </a:p>
        </p:txBody>
      </p:sp>
      <p:sp>
        <p:nvSpPr>
          <p:cNvPr id="4" name="Slide Number Placeholder 3"/>
          <p:cNvSpPr>
            <a:spLocks noGrp="1"/>
          </p:cNvSpPr>
          <p:nvPr>
            <p:ph type="sldNum" sz="quarter" idx="10"/>
          </p:nvPr>
        </p:nvSpPr>
        <p:spPr/>
        <p:txBody>
          <a:bodyPr/>
          <a:lstStyle/>
          <a:p>
            <a:fld id="{F2FD797C-81A0-4169-8DE1-DF1E0532C5DA}" type="slidenum">
              <a:rPr lang="en-US" smtClean="0"/>
              <a:pPr/>
              <a:t>9</a:t>
            </a:fld>
            <a:endParaRPr lang="en-US"/>
          </a:p>
        </p:txBody>
      </p:sp>
    </p:spTree>
    <p:extLst>
      <p:ext uri="{BB962C8B-B14F-4D97-AF65-F5344CB8AC3E}">
        <p14:creationId xmlns:p14="http://schemas.microsoft.com/office/powerpoint/2010/main" val="32461458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ctrTitle"/>
          </p:nvPr>
        </p:nvSpPr>
        <p:spPr>
          <a:xfrm>
            <a:off x="685800" y="1981200"/>
            <a:ext cx="7772400" cy="1470025"/>
          </a:xfrm>
        </p:spPr>
        <p:txBody>
          <a:bodyPr>
            <a:normAutofit/>
          </a:bodyPr>
          <a:lstStyle>
            <a:lvl1pPr algn="ctr">
              <a:defRPr sz="4400" b="1">
                <a:solidFill>
                  <a:schemeClr val="bg1"/>
                </a:solidFill>
                <a:latin typeface="Arial" pitchFamily="34" charset="0"/>
                <a:cs typeface="Arial"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962400"/>
            <a:ext cx="6400800" cy="990600"/>
          </a:xfrm>
        </p:spPr>
        <p:txBody>
          <a:bodyPr>
            <a:normAutofit/>
          </a:bodyPr>
          <a:lstStyle>
            <a:lvl1pPr marL="0" indent="0" algn="ctr">
              <a:buNone/>
              <a:defRPr sz="2500" b="1">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9" name="Text Placeholder 8"/>
          <p:cNvSpPr>
            <a:spLocks noGrp="1"/>
          </p:cNvSpPr>
          <p:nvPr>
            <p:ph type="body" sz="quarter" idx="10" hasCustomPrompt="1"/>
          </p:nvPr>
        </p:nvSpPr>
        <p:spPr>
          <a:xfrm>
            <a:off x="7620000" y="6019800"/>
            <a:ext cx="1295400" cy="152400"/>
          </a:xfrm>
        </p:spPr>
        <p:txBody>
          <a:bodyPr>
            <a:normAutofit/>
          </a:bodyPr>
          <a:lstStyle>
            <a:lvl1pPr>
              <a:buNone/>
              <a:defRPr sz="800">
                <a:solidFill>
                  <a:schemeClr val="bg1">
                    <a:lumMod val="50000"/>
                  </a:schemeClr>
                </a:solidFill>
              </a:defRPr>
            </a:lvl1pPr>
          </a:lstStyle>
          <a:p>
            <a:pPr lvl="0"/>
            <a:r>
              <a:rPr lang="en-US" dirty="0" smtClean="0"/>
              <a:t>Document # TX00</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pic>
        <p:nvPicPr>
          <p:cNvPr id="5"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6"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7"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2514600"/>
            <a:ext cx="7315200" cy="1524000"/>
          </a:xfrm>
        </p:spPr>
        <p:txBody>
          <a:bodyPr/>
          <a:lstStyle>
            <a:lvl1pPr algn="ctr">
              <a:buNone/>
              <a:defRPr sz="2400">
                <a:solidFill>
                  <a:schemeClr val="accent5">
                    <a:lumMod val="75000"/>
                  </a:schemeClr>
                </a:solidFill>
              </a:defRPr>
            </a:lvl1pPr>
            <a:lvl2pPr algn="ctr">
              <a:defRPr sz="1400" i="1"/>
            </a:lvl2pPr>
          </a:lstStyle>
          <a:p>
            <a:pPr lvl="0"/>
            <a:r>
              <a:rPr lang="en-US" smtClean="0"/>
              <a:t>Click to edit Master text styles</a:t>
            </a:r>
          </a:p>
          <a:p>
            <a:pPr lvl="1"/>
            <a:r>
              <a:rPr lang="en-US" smtClean="0"/>
              <a:t>Second level</a:t>
            </a:r>
          </a:p>
        </p:txBody>
      </p:sp>
      <p:sp>
        <p:nvSpPr>
          <p:cNvPr id="13" name="Text Placeholder 12"/>
          <p:cNvSpPr>
            <a:spLocks noGrp="1"/>
          </p:cNvSpPr>
          <p:nvPr>
            <p:ph type="body" sz="quarter" idx="13"/>
          </p:nvPr>
        </p:nvSpPr>
        <p:spPr>
          <a:xfrm>
            <a:off x="2590800" y="4267200"/>
            <a:ext cx="5029200" cy="1447800"/>
          </a:xfrm>
        </p:spPr>
        <p:txBody>
          <a:bodyPr/>
          <a:lstStyle>
            <a:lvl1pPr marL="457200" indent="-457200">
              <a:buAutoNum type="arabicPeriod"/>
              <a:defRPr/>
            </a:lvl1pPr>
          </a:lstStyle>
          <a:p>
            <a:pPr lvl="0"/>
            <a:r>
              <a:rPr lang="en-US" smtClean="0"/>
              <a:t>Click to edit Master text styles</a:t>
            </a:r>
          </a:p>
          <a:p>
            <a:pPr lvl="1"/>
            <a:r>
              <a:rPr lang="en-US" smtClean="0"/>
              <a:t>Second level</a:t>
            </a:r>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Bullets">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Tex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1" y="199"/>
            <a:ext cx="9145586" cy="6859190"/>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solidFill>
                  <a:schemeClr val="bg1"/>
                </a:solidFill>
                <a:latin typeface="Arial" pitchFamily="34" charset="0"/>
                <a:cs typeface="Arial" pitchFamily="34"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1371600" y="1752600"/>
            <a:ext cx="6477000" cy="4373563"/>
          </a:xfrm>
        </p:spPr>
        <p:txBody>
          <a:bodyPr/>
          <a:lstStyle>
            <a:lvl1pPr>
              <a:buNone/>
              <a:defRPr sz="2400">
                <a:solidFill>
                  <a:schemeClr val="bg1"/>
                </a:solidFill>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dirty="0" smtClean="0"/>
              <a:t>Click to edit Master text styles</a:t>
            </a:r>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Bullets-2line">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hasCustomPrompt="1"/>
          </p:nvPr>
        </p:nvSpPr>
        <p:spPr>
          <a:xfrm>
            <a:off x="914400" y="1143000"/>
            <a:ext cx="8229600" cy="914400"/>
          </a:xfrm>
        </p:spPr>
        <p:txBody>
          <a:bodyPr>
            <a:normAutofit/>
          </a:bodyPr>
          <a:lstStyle>
            <a:lvl1pPr algn="l">
              <a:defRPr sz="2800" b="1" baseline="0">
                <a:latin typeface="Arial" pitchFamily="34" charset="0"/>
                <a:cs typeface="Arial" pitchFamily="34" charset="0"/>
              </a:defRPr>
            </a:lvl1pPr>
          </a:lstStyle>
          <a:p>
            <a:r>
              <a:rPr lang="en-US" dirty="0" smtClean="0"/>
              <a:t>Click to edit Master title style</a:t>
            </a:r>
            <a:br>
              <a:rPr lang="en-US" dirty="0" smtClean="0"/>
            </a:br>
            <a:r>
              <a:rPr lang="en-US" dirty="0" smtClean="0"/>
              <a:t>2 line title</a:t>
            </a:r>
            <a:endParaRPr lang="en-US" dirty="0"/>
          </a:p>
        </p:txBody>
      </p:sp>
      <p:sp>
        <p:nvSpPr>
          <p:cNvPr id="3" name="Content Placeholder 2"/>
          <p:cNvSpPr>
            <a:spLocks noGrp="1"/>
          </p:cNvSpPr>
          <p:nvPr>
            <p:ph idx="1"/>
          </p:nvPr>
        </p:nvSpPr>
        <p:spPr>
          <a:xfrm>
            <a:off x="1371600" y="2209800"/>
            <a:ext cx="64770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2 lines and conten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2" name="Title 1"/>
          <p:cNvSpPr>
            <a:spLocks noGrp="1"/>
          </p:cNvSpPr>
          <p:nvPr>
            <p:ph type="title"/>
          </p:nvPr>
        </p:nvSpPr>
        <p:spPr>
          <a:xfrm>
            <a:off x="914400" y="1143000"/>
            <a:ext cx="8229600" cy="533400"/>
          </a:xfrm>
        </p:spPr>
        <p:txBody>
          <a:bodyPr>
            <a:normAutofit/>
          </a:bodyPr>
          <a:lstStyle>
            <a:lvl1pPr algn="l">
              <a:defRPr sz="2800" b="1">
                <a:latin typeface="Arial" pitchFamily="34" charset="0"/>
                <a:cs typeface="Arial"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a:xfrm>
            <a:off x="1371600" y="2209800"/>
            <a:ext cx="6400800" cy="3916363"/>
          </a:xfrm>
        </p:spPr>
        <p:txBody>
          <a:bodyPr/>
          <a:lstStyle>
            <a:lvl1pPr>
              <a:defRPr sz="2400">
                <a:latin typeface="Arial" pitchFamily="34" charset="0"/>
                <a:cs typeface="Arial" pitchFamily="34" charset="0"/>
              </a:defRPr>
            </a:lvl1pPr>
            <a:lvl2pPr>
              <a:defRPr sz="2000">
                <a:latin typeface="Arial" pitchFamily="34" charset="0"/>
                <a:cs typeface="Arial" pitchFamily="34" charset="0"/>
              </a:defRPr>
            </a:lvl2pPr>
            <a:lvl3pPr>
              <a:defRPr sz="1800">
                <a:latin typeface="Arial" pitchFamily="34" charset="0"/>
                <a:cs typeface="Arial" pitchFamily="34" charset="0"/>
              </a:defRPr>
            </a:lvl3pPr>
            <a:lvl4pPr>
              <a:defRPr sz="1400">
                <a:latin typeface="Arial" pitchFamily="34" charset="0"/>
                <a:cs typeface="Arial" pitchFamily="34" charset="0"/>
              </a:defRPr>
            </a:lvl4pPr>
            <a:lvl5pPr>
              <a:defRPr sz="1200">
                <a:latin typeface="Arial" pitchFamily="34" charset="0"/>
                <a:cs typeface="Arial"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9" name="Text Placeholder 8"/>
          <p:cNvSpPr>
            <a:spLocks noGrp="1"/>
          </p:cNvSpPr>
          <p:nvPr>
            <p:ph type="body" sz="quarter" idx="12" hasCustomPrompt="1"/>
          </p:nvPr>
        </p:nvSpPr>
        <p:spPr>
          <a:xfrm>
            <a:off x="1676400" y="1600200"/>
            <a:ext cx="6477000" cy="533400"/>
          </a:xfrm>
        </p:spPr>
        <p:txBody>
          <a:bodyPr>
            <a:normAutofit/>
          </a:bodyPr>
          <a:lstStyle>
            <a:lvl1pPr>
              <a:buNone/>
              <a:defRPr sz="2800" b="1">
                <a:solidFill>
                  <a:schemeClr val="tx2">
                    <a:lumMod val="60000"/>
                    <a:lumOff val="40000"/>
                  </a:schemeClr>
                </a:solidFill>
              </a:defRPr>
            </a:lvl1pPr>
          </a:lstStyle>
          <a:p>
            <a:pPr lvl="0"/>
            <a:r>
              <a:rPr lang="en-US" dirty="0" smtClean="0"/>
              <a:t>Click to edit 2nd line emphasis title</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no body text">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0" name="Text Placeholder 9"/>
          <p:cNvSpPr>
            <a:spLocks noGrp="1"/>
          </p:cNvSpPr>
          <p:nvPr>
            <p:ph type="body" sz="quarter" idx="12"/>
          </p:nvPr>
        </p:nvSpPr>
        <p:spPr>
          <a:xfrm>
            <a:off x="914400" y="1143000"/>
            <a:ext cx="7696200" cy="609600"/>
          </a:xfrm>
        </p:spPr>
        <p:txBody>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7"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11"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 column/narrow column">
    <p:spTree>
      <p:nvGrpSpPr>
        <p:cNvPr id="1" name=""/>
        <p:cNvGrpSpPr/>
        <p:nvPr/>
      </p:nvGrpSpPr>
      <p:grpSpPr>
        <a:xfrm>
          <a:off x="0" y="0"/>
          <a:ext cx="0" cy="0"/>
          <a:chOff x="0" y="0"/>
          <a:chExt cx="0" cy="0"/>
        </a:xfrm>
      </p:grpSpPr>
      <p:pic>
        <p:nvPicPr>
          <p:cNvPr id="8" name="Picture 11"/>
          <p:cNvPicPr>
            <a:picLocks noChangeAspect="1" noChangeArrowheads="1"/>
          </p:cNvPicPr>
          <p:nvPr userDrawn="1"/>
        </p:nvPicPr>
        <p:blipFill>
          <a:blip r:embed="rId2" cstate="print">
            <a:extLst>
              <a:ext uri="{28A0092B-C50C-407E-A947-70E740481C1C}">
                <a14:useLocalDpi xmlns:a14="http://schemas.microsoft.com/office/drawing/2010/main" val="0"/>
              </a:ext>
            </a:extLst>
          </a:blip>
          <a:stretch>
            <a:fillRect/>
          </a:stretch>
        </p:blipFill>
        <p:spPr bwMode="auto">
          <a:xfrm>
            <a:off x="0" y="198"/>
            <a:ext cx="9145588" cy="6859191"/>
          </a:xfrm>
          <a:prstGeom prst="rect">
            <a:avLst/>
          </a:prstGeom>
          <a:noFill/>
          <a:ln w="9525">
            <a:noFill/>
            <a:miter lim="800000"/>
            <a:headEnd/>
            <a:tailEnd/>
          </a:ln>
        </p:spPr>
      </p:pic>
      <p:sp>
        <p:nvSpPr>
          <p:cNvPr id="3" name="Content Placeholder 2"/>
          <p:cNvSpPr>
            <a:spLocks noGrp="1"/>
          </p:cNvSpPr>
          <p:nvPr>
            <p:ph sz="half" idx="1"/>
          </p:nvPr>
        </p:nvSpPr>
        <p:spPr>
          <a:xfrm>
            <a:off x="457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828800"/>
            <a:ext cx="4038600" cy="4297363"/>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Footer Placeholder 4"/>
          <p:cNvSpPr>
            <a:spLocks noGrp="1"/>
          </p:cNvSpPr>
          <p:nvPr>
            <p:ph type="ftr" sz="quarter" idx="11"/>
          </p:nvPr>
        </p:nvSpPr>
        <p:spPr>
          <a:xfrm>
            <a:off x="1828800" y="6356350"/>
            <a:ext cx="5486400" cy="365125"/>
          </a:xfrm>
        </p:spPr>
        <p:txBody>
          <a:bodyPr/>
          <a:lstStyle>
            <a:lvl1pPr>
              <a:defRPr sz="500" b="1">
                <a:solidFill>
                  <a:schemeClr val="tx1"/>
                </a:solidFill>
                <a:latin typeface="Arial" pitchFamily="34" charset="0"/>
                <a:cs typeface="Arial" pitchFamily="34" charset="0"/>
              </a:defRPr>
            </a:lvl1pPr>
          </a:lstStyle>
          <a:p>
            <a:endParaRPr lang="en-US" dirty="0"/>
          </a:p>
        </p:txBody>
      </p:sp>
      <p:sp>
        <p:nvSpPr>
          <p:cNvPr id="11" name="Text Placeholder 10"/>
          <p:cNvSpPr>
            <a:spLocks noGrp="1"/>
          </p:cNvSpPr>
          <p:nvPr>
            <p:ph type="body" sz="quarter" idx="12"/>
          </p:nvPr>
        </p:nvSpPr>
        <p:spPr>
          <a:xfrm>
            <a:off x="914400" y="1143000"/>
            <a:ext cx="7315200" cy="609600"/>
          </a:xfrm>
        </p:spPr>
        <p:txBody>
          <a:bodyPr>
            <a:normAutofit/>
          </a:bodyPr>
          <a:lstStyle>
            <a:lvl1pPr>
              <a:buNone/>
              <a:defRPr sz="2800" b="1"/>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4400" y="838200"/>
            <a:ext cx="7772400" cy="5794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6CB1BD0-533A-4E07-BF9C-432137E14983}" type="datetimeFigureOut">
              <a:rPr lang="en-US" smtClean="0"/>
              <a:pPr/>
              <a:t>2/5/2013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54F940-28E1-4EAC-8D73-5D6BC0F5BDB5}"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75" r:id="rId3"/>
    <p:sldLayoutId id="2147483676" r:id="rId4"/>
    <p:sldLayoutId id="2147483673" r:id="rId5"/>
    <p:sldLayoutId id="2147483672" r:id="rId6"/>
    <p:sldLayoutId id="2147483651" r:id="rId7"/>
    <p:sldLayoutId id="2147483674" r:id="rId8"/>
    <p:sldLayoutId id="2147483652" r:id="rId9"/>
    <p:sldLayoutId id="2147483655" r:id="rId10"/>
  </p:sldLayoutIdLst>
  <p:transition>
    <p:fade/>
  </p:transition>
  <p:txStyles>
    <p:titleStyle>
      <a:lvl1pPr algn="l" defTabSz="914400" rtl="0" eaLnBrk="1" latinLnBrk="0" hangingPunct="1">
        <a:spcBef>
          <a:spcPct val="0"/>
        </a:spcBef>
        <a:buNone/>
        <a:defRPr sz="2800" b="1" kern="1200">
          <a:solidFill>
            <a:schemeClr val="tx1"/>
          </a:solidFill>
          <a:latin typeface="Arial" pitchFamily="34" charset="0"/>
          <a:ea typeface="+mj-ea"/>
          <a:cs typeface="Arial" pitchFamily="34" charset="0"/>
        </a:defRPr>
      </a:lvl1pPr>
    </p:titleStyle>
    <p:bodyStyle>
      <a:lvl1pPr marL="342900" indent="-342900" algn="l" defTabSz="914400" rtl="0" eaLnBrk="1" latinLnBrk="0" hangingPunct="1">
        <a:spcBef>
          <a:spcPct val="20000"/>
        </a:spcBef>
        <a:buFont typeface="Arial" pitchFamily="34" charset="0"/>
        <a:buChar char="•"/>
        <a:defRPr sz="2000" kern="1200">
          <a:solidFill>
            <a:schemeClr val="tx1"/>
          </a:solidFill>
          <a:latin typeface="Arial" pitchFamily="34" charset="0"/>
          <a:ea typeface="+mn-ea"/>
          <a:cs typeface="Arial" pitchFamily="34" charset="0"/>
        </a:defRPr>
      </a:lvl1pPr>
      <a:lvl2pPr marL="742950" indent="-285750" algn="l" defTabSz="914400" rtl="0" eaLnBrk="1" latinLnBrk="0" hangingPunct="1">
        <a:spcBef>
          <a:spcPct val="20000"/>
        </a:spcBef>
        <a:buFont typeface="Arial" pitchFamily="34" charset="0"/>
        <a:buChar char="–"/>
        <a:defRPr sz="1800" kern="1200">
          <a:solidFill>
            <a:schemeClr val="tx1"/>
          </a:solidFill>
          <a:latin typeface="Arial" pitchFamily="34" charset="0"/>
          <a:ea typeface="+mn-ea"/>
          <a:cs typeface="Arial" pitchFamily="34" charset="0"/>
        </a:defRPr>
      </a:lvl2pPr>
      <a:lvl3pPr marL="1143000" indent="-228600" algn="l" defTabSz="914400" rtl="0" eaLnBrk="1" latinLnBrk="0" hangingPunct="1">
        <a:spcBef>
          <a:spcPct val="20000"/>
        </a:spcBef>
        <a:buFont typeface="Arial" pitchFamily="34" charset="0"/>
        <a:buChar char="•"/>
        <a:defRPr sz="1600" kern="1200">
          <a:solidFill>
            <a:schemeClr val="tx1"/>
          </a:solidFill>
          <a:latin typeface="Arial" pitchFamily="34" charset="0"/>
          <a:ea typeface="+mn-ea"/>
          <a:cs typeface="Arial" pitchFamily="34" charset="0"/>
        </a:defRPr>
      </a:lvl3pPr>
      <a:lvl4pPr marL="1600200" indent="-228600" algn="l" defTabSz="914400" rtl="0" eaLnBrk="1" latinLnBrk="0" hangingPunct="1">
        <a:spcBef>
          <a:spcPct val="20000"/>
        </a:spcBef>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defTabSz="914400" rtl="0" eaLnBrk="1" latinLnBrk="0" hangingPunct="1">
        <a:spcBef>
          <a:spcPct val="20000"/>
        </a:spcBef>
        <a:buFont typeface="Arial" pitchFamily="34" charset="0"/>
        <a:buChar char="»"/>
        <a:defRPr sz="12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4800" y="1981200"/>
            <a:ext cx="8686800" cy="1470025"/>
          </a:xfrm>
        </p:spPr>
        <p:txBody>
          <a:bodyPr>
            <a:normAutofit/>
          </a:bodyPr>
          <a:lstStyle/>
          <a:p>
            <a:r>
              <a:rPr lang="en-US" dirty="0"/>
              <a:t>The Promise of a Messiah</a:t>
            </a:r>
          </a:p>
        </p:txBody>
      </p:sp>
      <p:sp>
        <p:nvSpPr>
          <p:cNvPr id="3" name="Subtitle 2"/>
          <p:cNvSpPr>
            <a:spLocks noGrp="1"/>
          </p:cNvSpPr>
          <p:nvPr>
            <p:ph type="subTitle" idx="1"/>
          </p:nvPr>
        </p:nvSpPr>
        <p:spPr>
          <a:xfrm>
            <a:off x="1371600" y="3429000"/>
            <a:ext cx="6400800" cy="990600"/>
          </a:xfrm>
        </p:spPr>
        <p:txBody>
          <a:bodyPr/>
          <a:lstStyle/>
          <a:p>
            <a:r>
              <a:rPr lang="en-US" i="1" dirty="0"/>
              <a:t>The Catholic Faith Handbook for Youth, Third Edition</a:t>
            </a:r>
            <a:endParaRPr lang="en-US" dirty="0"/>
          </a:p>
        </p:txBody>
      </p:sp>
      <p:sp>
        <p:nvSpPr>
          <p:cNvPr id="4" name="Text Placeholder 8"/>
          <p:cNvSpPr>
            <a:spLocks noGrp="1"/>
          </p:cNvSpPr>
          <p:nvPr>
            <p:ph type="body" sz="quarter" idx="10"/>
          </p:nvPr>
        </p:nvSpPr>
        <p:spPr>
          <a:xfrm>
            <a:off x="7543800" y="5867400"/>
            <a:ext cx="1600200" cy="152400"/>
          </a:xfrm>
        </p:spPr>
        <p:txBody>
          <a:bodyPr>
            <a:noAutofit/>
          </a:bodyPr>
          <a:lstStyle>
            <a:lvl1pPr>
              <a:buNone/>
              <a:defRPr sz="800">
                <a:solidFill>
                  <a:schemeClr val="bg1">
                    <a:lumMod val="50000"/>
                  </a:schemeClr>
                </a:solidFill>
              </a:defRPr>
            </a:lvl1pPr>
          </a:lstStyle>
          <a:p>
            <a:pPr lvl="0"/>
            <a:r>
              <a:rPr lang="en-US" dirty="0" smtClean="0"/>
              <a:t>Document #: </a:t>
            </a:r>
            <a:r>
              <a:rPr lang="en-US" dirty="0" smtClean="0"/>
              <a:t>TX003138</a:t>
            </a:r>
            <a:endParaRPr lang="en-US" dirty="0" smtClean="0"/>
          </a:p>
        </p:txBody>
      </p:sp>
      <p:sp>
        <p:nvSpPr>
          <p:cNvPr id="5" name="Rectangle 4"/>
          <p:cNvSpPr/>
          <p:nvPr/>
        </p:nvSpPr>
        <p:spPr>
          <a:xfrm>
            <a:off x="4057984" y="4572000"/>
            <a:ext cx="1197764" cy="369332"/>
          </a:xfrm>
          <a:prstGeom prst="rect">
            <a:avLst/>
          </a:prstGeom>
        </p:spPr>
        <p:txBody>
          <a:bodyPr wrap="none">
            <a:spAutoFit/>
          </a:bodyPr>
          <a:lstStyle/>
          <a:p>
            <a:r>
              <a:rPr lang="en-US" dirty="0">
                <a:solidFill>
                  <a:schemeClr val="bg1"/>
                </a:solidFill>
                <a:latin typeface="Arial" pitchFamily="34" charset="0"/>
                <a:cs typeface="Arial" pitchFamily="34" charset="0"/>
              </a:rPr>
              <a:t>Chapter </a:t>
            </a:r>
            <a:r>
              <a:rPr lang="en-US" dirty="0" smtClean="0">
                <a:solidFill>
                  <a:schemeClr val="bg1"/>
                </a:solidFill>
                <a:latin typeface="Arial" pitchFamily="34" charset="0"/>
                <a:cs typeface="Arial" pitchFamily="34" charset="0"/>
              </a:rPr>
              <a:t>7</a:t>
            </a:r>
            <a:endParaRPr lang="en-US" dirty="0">
              <a:solidFill>
                <a:schemeClr val="bg1"/>
              </a:solidFill>
              <a:latin typeface="Arial" pitchFamily="34" charset="0"/>
              <a:cs typeface="Arial" pitchFamily="34" charset="0"/>
            </a:endParaRPr>
          </a:p>
        </p:txBody>
      </p:sp>
    </p:spTree>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5033369" y="5621923"/>
            <a:ext cx="2281831"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Kevin </a:t>
            </a:r>
            <a:r>
              <a:rPr lang="en-US" sz="500" dirty="0" err="1">
                <a:latin typeface="Arial" pitchFamily="34" charset="0"/>
                <a:cs typeface="Arial" pitchFamily="34" charset="0"/>
              </a:rPr>
              <a:t>Carden</a:t>
            </a:r>
            <a:r>
              <a:rPr lang="en-US" sz="500" dirty="0">
                <a:latin typeface="Arial" pitchFamily="34" charset="0"/>
                <a:cs typeface="Arial" pitchFamily="34" charset="0"/>
              </a:rPr>
              <a:t> / www.shutterstock.com</a:t>
            </a:r>
          </a:p>
        </p:txBody>
      </p:sp>
      <p:sp>
        <p:nvSpPr>
          <p:cNvPr id="14" name="Content Placeholder 6"/>
          <p:cNvSpPr txBox="1">
            <a:spLocks/>
          </p:cNvSpPr>
          <p:nvPr/>
        </p:nvSpPr>
        <p:spPr>
          <a:xfrm>
            <a:off x="3886200" y="4706779"/>
            <a:ext cx="4191000" cy="762000"/>
          </a:xfrm>
          <a:prstGeom prst="rect">
            <a:avLst/>
          </a:prstGeom>
        </p:spPr>
        <p:txBody>
          <a:bodyPr>
            <a:noAutofit/>
          </a:bodyPr>
          <a:lstStyle/>
          <a:p>
            <a:pPr>
              <a:tabLst>
                <a:tab pos="91440" algn="l"/>
                <a:tab pos="182880" algn="l"/>
              </a:tabLst>
            </a:pPr>
            <a:endParaRPr lang="en-US" dirty="0">
              <a:latin typeface="Calibri (Body)"/>
            </a:endParaRPr>
          </a:p>
        </p:txBody>
      </p:sp>
      <p:pic>
        <p:nvPicPr>
          <p:cNvPr id="1027" name="Picture 3" descr="G:\powerpoint images\chapter7\shutterstock_9798536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590800"/>
            <a:ext cx="5696265" cy="28956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65902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6553200" y="3810000"/>
            <a:ext cx="2254034"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WitthayaP</a:t>
            </a:r>
            <a:r>
              <a:rPr lang="en-US" sz="500" dirty="0">
                <a:latin typeface="Arial" pitchFamily="34" charset="0"/>
                <a:cs typeface="Arial" pitchFamily="34" charset="0"/>
              </a:rPr>
              <a:t> / www.shutterstock.com</a:t>
            </a:r>
          </a:p>
        </p:txBody>
      </p:sp>
      <p:sp>
        <p:nvSpPr>
          <p:cNvPr id="5" name="Content Placeholder 6"/>
          <p:cNvSpPr txBox="1">
            <a:spLocks/>
          </p:cNvSpPr>
          <p:nvPr/>
        </p:nvSpPr>
        <p:spPr>
          <a:xfrm>
            <a:off x="381000" y="2495550"/>
            <a:ext cx="5562600" cy="704850"/>
          </a:xfrm>
          <a:prstGeom prst="rect">
            <a:avLst/>
          </a:prstGeom>
        </p:spPr>
        <p:txBody>
          <a:bodyPr>
            <a:noAutofit/>
          </a:bodyPr>
          <a:lstStyle/>
          <a:p>
            <a:pPr algn="ctr"/>
            <a:r>
              <a:rPr lang="en-US" sz="2400" b="1" dirty="0">
                <a:latin typeface="Arial" pitchFamily="34" charset="0"/>
                <a:cs typeface="Arial" pitchFamily="34" charset="0"/>
              </a:rPr>
              <a:t>God’s Promise to Adam and Eve </a:t>
            </a:r>
          </a:p>
        </p:txBody>
      </p:sp>
      <p:sp>
        <p:nvSpPr>
          <p:cNvPr id="6" name="Content Placeholder 6"/>
          <p:cNvSpPr txBox="1">
            <a:spLocks/>
          </p:cNvSpPr>
          <p:nvPr/>
        </p:nvSpPr>
        <p:spPr>
          <a:xfrm>
            <a:off x="698367" y="3352800"/>
            <a:ext cx="7302633" cy="47625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Promise: A Savior who will destroy evil</a:t>
            </a:r>
          </a:p>
        </p:txBody>
      </p:sp>
      <p:sp>
        <p:nvSpPr>
          <p:cNvPr id="8" name="Content Placeholder 6"/>
          <p:cNvSpPr txBox="1">
            <a:spLocks/>
          </p:cNvSpPr>
          <p:nvPr/>
        </p:nvSpPr>
        <p:spPr>
          <a:xfrm>
            <a:off x="686447" y="3966746"/>
            <a:ext cx="5561953" cy="677363"/>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Recipients: Adam and Eve, representing all of humanity</a:t>
            </a:r>
          </a:p>
        </p:txBody>
      </p:sp>
      <p:sp>
        <p:nvSpPr>
          <p:cNvPr id="10" name="Content Placeholder 6"/>
          <p:cNvSpPr txBox="1">
            <a:spLocks/>
          </p:cNvSpPr>
          <p:nvPr/>
        </p:nvSpPr>
        <p:spPr>
          <a:xfrm>
            <a:off x="685799" y="4800600"/>
            <a:ext cx="6400801" cy="457200"/>
          </a:xfrm>
          <a:prstGeom prst="rect">
            <a:avLst/>
          </a:prstGeom>
        </p:spPr>
        <p:txBody>
          <a:bodyPr>
            <a:noAutofit/>
          </a:bodyPr>
          <a:lstStyle/>
          <a:p>
            <a:pPr marL="285750" indent="-285750">
              <a:buFont typeface="Arial" pitchFamily="34" charset="0"/>
              <a:buChar char="•"/>
              <a:tabLst>
                <a:tab pos="91440" algn="l"/>
                <a:tab pos="182880" algn="l"/>
              </a:tabLst>
            </a:pPr>
            <a:r>
              <a:rPr lang="en-US" dirty="0">
                <a:latin typeface="Arial" pitchFamily="34" charset="0"/>
                <a:cs typeface="Arial" pitchFamily="34" charset="0"/>
              </a:rPr>
              <a:t>Fulfillment: Jesus will win the battle with evil</a:t>
            </a:r>
          </a:p>
        </p:txBody>
      </p:sp>
      <p:pic>
        <p:nvPicPr>
          <p:cNvPr id="2051" name="Picture 3" descr="G:\powerpoint images\chapter7\shutterstock_8254646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04242" y="1229182"/>
            <a:ext cx="2482558" cy="24877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99958640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5"/>
          <p:cNvSpPr txBox="1">
            <a:spLocks noChangeArrowheads="1"/>
          </p:cNvSpPr>
          <p:nvPr/>
        </p:nvSpPr>
        <p:spPr bwMode="auto">
          <a:xfrm>
            <a:off x="381000" y="5240923"/>
            <a:ext cx="1778286"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Sybille Yates / www.shutterstock.com</a:t>
            </a:r>
          </a:p>
        </p:txBody>
      </p:sp>
      <p:sp>
        <p:nvSpPr>
          <p:cNvPr id="3" name="TextBox 2"/>
          <p:cNvSpPr txBox="1"/>
          <p:nvPr/>
        </p:nvSpPr>
        <p:spPr bwMode="auto">
          <a:xfrm>
            <a:off x="3657600" y="2809297"/>
            <a:ext cx="483869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Promise: God will never again send a flood to destroy life on earth </a:t>
            </a:r>
            <a:endParaRPr lang="en-US" dirty="0">
              <a:solidFill>
                <a:schemeClr val="bg1">
                  <a:lumMod val="65000"/>
                </a:schemeClr>
              </a:solidFill>
              <a:latin typeface="Arial" pitchFamily="34" charset="0"/>
              <a:cs typeface="Arial" pitchFamily="34" charset="0"/>
            </a:endParaRPr>
          </a:p>
        </p:txBody>
      </p:sp>
      <p:sp>
        <p:nvSpPr>
          <p:cNvPr id="16" name="Content Placeholder 6"/>
          <p:cNvSpPr txBox="1">
            <a:spLocks/>
          </p:cNvSpPr>
          <p:nvPr/>
        </p:nvSpPr>
        <p:spPr>
          <a:xfrm>
            <a:off x="3581400" y="2016119"/>
            <a:ext cx="5486399" cy="685800"/>
          </a:xfrm>
          <a:prstGeom prst="rect">
            <a:avLst/>
          </a:prstGeom>
        </p:spPr>
        <p:txBody>
          <a:bodyPr>
            <a:noAutofit/>
          </a:bodyPr>
          <a:lstStyle/>
          <a:p>
            <a:r>
              <a:rPr lang="en-US" sz="2400" b="1" dirty="0">
                <a:latin typeface="Arial" pitchFamily="34" charset="0"/>
                <a:cs typeface="Arial" pitchFamily="34" charset="0"/>
              </a:rPr>
              <a:t>The Covenant with Noah</a:t>
            </a:r>
          </a:p>
        </p:txBody>
      </p:sp>
      <p:sp>
        <p:nvSpPr>
          <p:cNvPr id="12" name="TextBox 11"/>
          <p:cNvSpPr txBox="1"/>
          <p:nvPr/>
        </p:nvSpPr>
        <p:spPr bwMode="auto">
          <a:xfrm>
            <a:off x="3657601" y="3620869"/>
            <a:ext cx="5073267"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Recipients: All nations of the earth </a:t>
            </a:r>
            <a:endParaRPr lang="en-US" dirty="0">
              <a:solidFill>
                <a:schemeClr val="bg1">
                  <a:lumMod val="65000"/>
                </a:schemeClr>
              </a:solidFill>
              <a:latin typeface="Arial" pitchFamily="34" charset="0"/>
              <a:cs typeface="Arial" pitchFamily="34" charset="0"/>
            </a:endParaRPr>
          </a:p>
        </p:txBody>
      </p:sp>
      <p:sp>
        <p:nvSpPr>
          <p:cNvPr id="13" name="TextBox 12"/>
          <p:cNvSpPr txBox="1"/>
          <p:nvPr/>
        </p:nvSpPr>
        <p:spPr bwMode="auto">
          <a:xfrm>
            <a:off x="3663568" y="4154269"/>
            <a:ext cx="459946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Fulfillment: Jesus extends the New Covenant to all</a:t>
            </a:r>
            <a:endParaRPr lang="en-US" dirty="0">
              <a:solidFill>
                <a:schemeClr val="bg1">
                  <a:lumMod val="65000"/>
                </a:schemeClr>
              </a:solidFill>
              <a:latin typeface="Arial" pitchFamily="34" charset="0"/>
              <a:cs typeface="Arial" pitchFamily="34" charset="0"/>
            </a:endParaRPr>
          </a:p>
        </p:txBody>
      </p:sp>
      <p:pic>
        <p:nvPicPr>
          <p:cNvPr id="3076" name="Picture 4" descr="G:\powerpoint images\chapter7\shutterstock_515542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522612"/>
            <a:ext cx="2392259" cy="3582788"/>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33272472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381000" y="2590800"/>
            <a:ext cx="57150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Promise: a great nation of descendants, with their own land, </a:t>
            </a:r>
            <a:r>
              <a:rPr lang="en-US" dirty="0" smtClean="0">
                <a:latin typeface="Arial" pitchFamily="34" charset="0"/>
                <a:cs typeface="Arial" pitchFamily="34" charset="0"/>
              </a:rPr>
              <a:t>who </a:t>
            </a:r>
            <a:r>
              <a:rPr lang="en-US" dirty="0">
                <a:latin typeface="Arial" pitchFamily="34" charset="0"/>
                <a:cs typeface="Arial" pitchFamily="34" charset="0"/>
              </a:rPr>
              <a:t>will be a blessing for all nations</a:t>
            </a:r>
          </a:p>
        </p:txBody>
      </p:sp>
      <p:sp>
        <p:nvSpPr>
          <p:cNvPr id="16" name="Content Placeholder 6"/>
          <p:cNvSpPr txBox="1">
            <a:spLocks/>
          </p:cNvSpPr>
          <p:nvPr/>
        </p:nvSpPr>
        <p:spPr>
          <a:xfrm>
            <a:off x="457200" y="1600200"/>
            <a:ext cx="6934200" cy="609600"/>
          </a:xfrm>
          <a:prstGeom prst="rect">
            <a:avLst/>
          </a:prstGeom>
        </p:spPr>
        <p:txBody>
          <a:bodyPr>
            <a:noAutofit/>
          </a:bodyPr>
          <a:lstStyle/>
          <a:p>
            <a:pPr algn="ctr"/>
            <a:r>
              <a:rPr lang="en-US" sz="2400" b="1" dirty="0">
                <a:latin typeface="Arial" pitchFamily="34" charset="0"/>
                <a:cs typeface="Arial" pitchFamily="34" charset="0"/>
              </a:rPr>
              <a:t>The Covenant with Abraham</a:t>
            </a:r>
          </a:p>
        </p:txBody>
      </p:sp>
      <p:sp>
        <p:nvSpPr>
          <p:cNvPr id="14" name="TextBox 5"/>
          <p:cNvSpPr txBox="1">
            <a:spLocks noChangeArrowheads="1"/>
          </p:cNvSpPr>
          <p:nvPr/>
        </p:nvSpPr>
        <p:spPr bwMode="auto">
          <a:xfrm>
            <a:off x="6096000" y="60029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Zvonimir</a:t>
            </a:r>
            <a:r>
              <a:rPr lang="en-US" sz="500" dirty="0">
                <a:latin typeface="Arial" pitchFamily="34" charset="0"/>
                <a:cs typeface="Arial" pitchFamily="34" charset="0"/>
              </a:rPr>
              <a:t> </a:t>
            </a:r>
            <a:r>
              <a:rPr lang="en-US" sz="500" dirty="0" err="1">
                <a:latin typeface="Arial" pitchFamily="34" charset="0"/>
                <a:cs typeface="Arial" pitchFamily="34" charset="0"/>
              </a:rPr>
              <a:t>Atletic</a:t>
            </a:r>
            <a:r>
              <a:rPr lang="en-US" sz="500" dirty="0">
                <a:latin typeface="Arial" pitchFamily="34" charset="0"/>
                <a:cs typeface="Arial" pitchFamily="34" charset="0"/>
              </a:rPr>
              <a:t> / www.shutterstock.com</a:t>
            </a:r>
          </a:p>
        </p:txBody>
      </p:sp>
      <p:sp>
        <p:nvSpPr>
          <p:cNvPr id="12" name="Content Placeholder 6"/>
          <p:cNvSpPr txBox="1">
            <a:spLocks/>
          </p:cNvSpPr>
          <p:nvPr/>
        </p:nvSpPr>
        <p:spPr>
          <a:xfrm>
            <a:off x="381000" y="3429000"/>
            <a:ext cx="5638800" cy="7620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Recipients: The Chosen People, descendants of Abraham </a:t>
            </a:r>
            <a:r>
              <a:rPr lang="en-US" dirty="0" smtClean="0">
                <a:latin typeface="Arial" pitchFamily="34" charset="0"/>
                <a:cs typeface="Arial" pitchFamily="34" charset="0"/>
              </a:rPr>
              <a:t>and Sarah</a:t>
            </a:r>
            <a:endParaRPr lang="en-US" dirty="0">
              <a:latin typeface="Arial" pitchFamily="34" charset="0"/>
              <a:cs typeface="Arial" pitchFamily="34" charset="0"/>
            </a:endParaRPr>
          </a:p>
        </p:txBody>
      </p:sp>
      <p:sp>
        <p:nvSpPr>
          <p:cNvPr id="9" name="Content Placeholder 6"/>
          <p:cNvSpPr txBox="1">
            <a:spLocks/>
          </p:cNvSpPr>
          <p:nvPr/>
        </p:nvSpPr>
        <p:spPr>
          <a:xfrm>
            <a:off x="381000" y="4343400"/>
            <a:ext cx="7315200" cy="685800"/>
          </a:xfrm>
          <a:prstGeom prst="rect">
            <a:avLst/>
          </a:prstGeom>
        </p:spPr>
        <p:txBody>
          <a:bodyPr>
            <a:noAutofit/>
          </a:bodyPr>
          <a:lstStyle/>
          <a:p>
            <a:pPr marL="285750" indent="-285750">
              <a:buFont typeface="Arial" pitchFamily="34" charset="0"/>
              <a:buChar char="•"/>
            </a:pPr>
            <a:r>
              <a:rPr lang="en-US" dirty="0">
                <a:latin typeface="Arial" pitchFamily="34" charset="0"/>
                <a:cs typeface="Arial" pitchFamily="34" charset="0"/>
              </a:rPr>
              <a:t>Fulfillment: Abraham’s descendant, Jesus, brings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blessings </a:t>
            </a:r>
            <a:r>
              <a:rPr lang="en-US" dirty="0">
                <a:latin typeface="Arial" pitchFamily="34" charset="0"/>
                <a:cs typeface="Arial" pitchFamily="34" charset="0"/>
              </a:rPr>
              <a:t>to all </a:t>
            </a:r>
            <a:r>
              <a:rPr lang="en-US" dirty="0" smtClean="0">
                <a:latin typeface="Arial" pitchFamily="34" charset="0"/>
                <a:cs typeface="Arial" pitchFamily="34" charset="0"/>
              </a:rPr>
              <a:t>nations</a:t>
            </a:r>
            <a:endParaRPr lang="en-US" dirty="0">
              <a:latin typeface="Arial" pitchFamily="34" charset="0"/>
              <a:cs typeface="Arial" pitchFamily="34" charset="0"/>
            </a:endParaRPr>
          </a:p>
        </p:txBody>
      </p:sp>
      <p:pic>
        <p:nvPicPr>
          <p:cNvPr id="4099" name="Picture 3" descr="G:\powerpoint images\chapter7\shutterstock_54881089.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2086" y="2714410"/>
            <a:ext cx="2288514" cy="3107461"/>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0789114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bwMode="auto">
          <a:xfrm>
            <a:off x="2603566" y="3516868"/>
            <a:ext cx="7835834"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Promise: Renewal of the Abrahamic Covenant</a:t>
            </a:r>
            <a:endParaRPr lang="en-US" dirty="0">
              <a:solidFill>
                <a:schemeClr val="bg1">
                  <a:lumMod val="65000"/>
                </a:schemeClr>
              </a:solidFill>
              <a:latin typeface="Arial" pitchFamily="34" charset="0"/>
              <a:cs typeface="Arial" pitchFamily="34" charset="0"/>
            </a:endParaRPr>
          </a:p>
        </p:txBody>
      </p:sp>
      <p:sp>
        <p:nvSpPr>
          <p:cNvPr id="8" name="TextBox 7"/>
          <p:cNvSpPr txBox="1"/>
          <p:nvPr/>
        </p:nvSpPr>
        <p:spPr bwMode="auto">
          <a:xfrm>
            <a:off x="2603565" y="4078069"/>
            <a:ext cx="570223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Recipients: The Chosen People, freed from slavery in Egypt</a:t>
            </a:r>
          </a:p>
        </p:txBody>
      </p:sp>
      <p:sp>
        <p:nvSpPr>
          <p:cNvPr id="16" name="Content Placeholder 6"/>
          <p:cNvSpPr txBox="1">
            <a:spLocks/>
          </p:cNvSpPr>
          <p:nvPr/>
        </p:nvSpPr>
        <p:spPr>
          <a:xfrm>
            <a:off x="3430190" y="2514600"/>
            <a:ext cx="6323410" cy="685800"/>
          </a:xfrm>
          <a:prstGeom prst="rect">
            <a:avLst/>
          </a:prstGeom>
        </p:spPr>
        <p:txBody>
          <a:bodyPr>
            <a:noAutofit/>
          </a:bodyPr>
          <a:lstStyle/>
          <a:p>
            <a:r>
              <a:rPr lang="en-US" sz="2400" b="1" dirty="0">
                <a:latin typeface="Arial" pitchFamily="34" charset="0"/>
                <a:cs typeface="Arial" pitchFamily="34" charset="0"/>
              </a:rPr>
              <a:t>The Covenant with Moses</a:t>
            </a:r>
          </a:p>
        </p:txBody>
      </p:sp>
      <p:sp>
        <p:nvSpPr>
          <p:cNvPr id="11" name="TextBox 5"/>
          <p:cNvSpPr txBox="1">
            <a:spLocks noChangeArrowheads="1"/>
          </p:cNvSpPr>
          <p:nvPr/>
        </p:nvSpPr>
        <p:spPr bwMode="auto">
          <a:xfrm>
            <a:off x="533400" y="4555123"/>
            <a:ext cx="2667000" cy="169277"/>
          </a:xfrm>
          <a:prstGeom prst="rect">
            <a:avLst/>
          </a:prstGeom>
          <a:noFill/>
          <a:ln w="9525">
            <a:noFill/>
            <a:miter lim="800000"/>
            <a:headEnd/>
            <a:tailEnd/>
          </a:ln>
        </p:spPr>
        <p:txBody>
          <a:bodyPr wrap="square">
            <a:spAutoFit/>
          </a:bodyPr>
          <a:lstStyle/>
          <a:p>
            <a:r>
              <a:rPr lang="en-US" sz="500" dirty="0">
                <a:latin typeface="Arial" pitchFamily="34" charset="0"/>
                <a:cs typeface="Arial" pitchFamily="34" charset="0"/>
              </a:rPr>
              <a:t>Copyright: Sybille Yates/ www.shutterstock.com</a:t>
            </a:r>
          </a:p>
        </p:txBody>
      </p:sp>
      <p:sp>
        <p:nvSpPr>
          <p:cNvPr id="14" name="TextBox 13"/>
          <p:cNvSpPr txBox="1"/>
          <p:nvPr/>
        </p:nvSpPr>
        <p:spPr bwMode="auto">
          <a:xfrm>
            <a:off x="2603565" y="4916269"/>
            <a:ext cx="5702235"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Fulfillment: Jesus fulfills the Law through perfect obedience </a:t>
            </a:r>
            <a:r>
              <a:rPr lang="en-US" dirty="0" smtClean="0">
                <a:latin typeface="Arial" pitchFamily="34" charset="0"/>
                <a:cs typeface="Arial" pitchFamily="34" charset="0"/>
              </a:rPr>
              <a:t>to </a:t>
            </a:r>
            <a:r>
              <a:rPr lang="en-US" dirty="0">
                <a:latin typeface="Arial" pitchFamily="34" charset="0"/>
                <a:cs typeface="Arial" pitchFamily="34" charset="0"/>
              </a:rPr>
              <a:t>God </a:t>
            </a:r>
          </a:p>
        </p:txBody>
      </p:sp>
      <p:pic>
        <p:nvPicPr>
          <p:cNvPr id="5123" name="Picture 3" descr="G:\powerpoint images\chapter7\shutterstock_515982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95400"/>
            <a:ext cx="2133600" cy="31954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9641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fade">
                                      <p:cBhvr>
                                        <p:cTn id="1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3699696" y="6231523"/>
            <a:ext cx="2982113"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Richard </a:t>
            </a:r>
            <a:r>
              <a:rPr lang="en-US" sz="500" dirty="0" err="1">
                <a:latin typeface="Arial" pitchFamily="34" charset="0"/>
                <a:cs typeface="Arial" pitchFamily="34" charset="0"/>
              </a:rPr>
              <a:t>Lowthian</a:t>
            </a:r>
            <a:r>
              <a:rPr lang="en-US" sz="500" dirty="0">
                <a:latin typeface="Arial" pitchFamily="34" charset="0"/>
                <a:cs typeface="Arial" pitchFamily="34" charset="0"/>
              </a:rPr>
              <a:t> / www.shutterstock.com</a:t>
            </a:r>
          </a:p>
        </p:txBody>
      </p:sp>
      <p:pic>
        <p:nvPicPr>
          <p:cNvPr id="6147" name="Picture 3" descr="G:\powerpoint images\chapter7\shutterstock_9655703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2696" y="3810000"/>
            <a:ext cx="3537771" cy="2362200"/>
          </a:xfrm>
          <a:prstGeom prst="rect">
            <a:avLst/>
          </a:prstGeom>
          <a:ln>
            <a:noFill/>
          </a:ln>
          <a:effectLst>
            <a:outerShdw blurRad="292100" dist="139700" dir="2700000" algn="tl" rotWithShape="0">
              <a:srgbClr val="333333">
                <a:alpha val="65000"/>
              </a:srgbClr>
            </a:outerShdw>
          </a:effectLst>
          <a:extLst/>
        </p:spPr>
      </p:pic>
      <p:sp>
        <p:nvSpPr>
          <p:cNvPr id="16" name="Content Placeholder 6"/>
          <p:cNvSpPr txBox="1">
            <a:spLocks/>
          </p:cNvSpPr>
          <p:nvPr/>
        </p:nvSpPr>
        <p:spPr>
          <a:xfrm>
            <a:off x="1752600" y="2514600"/>
            <a:ext cx="6323410" cy="685800"/>
          </a:xfrm>
          <a:prstGeom prst="rect">
            <a:avLst/>
          </a:prstGeom>
        </p:spPr>
        <p:txBody>
          <a:bodyPr>
            <a:noAutofit/>
          </a:bodyPr>
          <a:lstStyle/>
          <a:p>
            <a:r>
              <a:rPr lang="en-US" sz="2400" b="1" dirty="0">
                <a:latin typeface="Arial" pitchFamily="34" charset="0"/>
                <a:cs typeface="Arial" pitchFamily="34" charset="0"/>
              </a:rPr>
              <a:t>“And I will walk among you, and will be your God, and you shall be my people” (Leviticus 26:12). </a:t>
            </a:r>
          </a:p>
        </p:txBody>
      </p:sp>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2207623" y="1765272"/>
            <a:ext cx="4802777" cy="673128"/>
          </a:xfrm>
          <a:prstGeom prst="rect">
            <a:avLst/>
          </a:prstGeom>
        </p:spPr>
        <p:txBody>
          <a:bodyPr>
            <a:noAutofit/>
          </a:bodyPr>
          <a:lstStyle/>
          <a:p>
            <a:pPr algn="ctr"/>
            <a:r>
              <a:rPr lang="en-US" sz="2400" b="1" dirty="0">
                <a:latin typeface="Arial" pitchFamily="34" charset="0"/>
                <a:cs typeface="Arial" pitchFamily="34" charset="0"/>
              </a:rPr>
              <a:t>Covenant with David</a:t>
            </a:r>
          </a:p>
        </p:txBody>
      </p:sp>
      <p:sp>
        <p:nvSpPr>
          <p:cNvPr id="11" name="TextBox 5"/>
          <p:cNvSpPr txBox="1">
            <a:spLocks noChangeArrowheads="1"/>
          </p:cNvSpPr>
          <p:nvPr/>
        </p:nvSpPr>
        <p:spPr bwMode="auto">
          <a:xfrm>
            <a:off x="6172200" y="6002923"/>
            <a:ext cx="2667000"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jorisvo</a:t>
            </a:r>
            <a:r>
              <a:rPr lang="en-US" sz="500" dirty="0">
                <a:latin typeface="Arial" pitchFamily="34" charset="0"/>
                <a:cs typeface="Arial" pitchFamily="34" charset="0"/>
              </a:rPr>
              <a:t> / www.shutterstock.com</a:t>
            </a:r>
          </a:p>
        </p:txBody>
      </p:sp>
      <p:sp>
        <p:nvSpPr>
          <p:cNvPr id="12" name="TextBox 11"/>
          <p:cNvSpPr txBox="1"/>
          <p:nvPr/>
        </p:nvSpPr>
        <p:spPr bwMode="auto">
          <a:xfrm>
            <a:off x="609599" y="2526268"/>
            <a:ext cx="5791201"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smtClean="0">
                <a:latin typeface="Arial" pitchFamily="34" charset="0"/>
                <a:cs typeface="Arial" pitchFamily="34" charset="0"/>
              </a:rPr>
              <a:t>Promise: The Covenant </a:t>
            </a:r>
            <a:r>
              <a:rPr lang="en-US" dirty="0">
                <a:latin typeface="Arial" pitchFamily="34" charset="0"/>
                <a:cs typeface="Arial" pitchFamily="34" charset="0"/>
              </a:rPr>
              <a:t>with David</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609600" y="3059668"/>
            <a:ext cx="4114800"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Recipients: David’s dynasty and all its subjects</a:t>
            </a:r>
            <a:endParaRPr lang="en-US" dirty="0">
              <a:solidFill>
                <a:schemeClr val="bg1">
                  <a:lumMod val="65000"/>
                </a:schemeClr>
              </a:solidFill>
              <a:latin typeface="Arial" pitchFamily="34" charset="0"/>
              <a:cs typeface="Arial" pitchFamily="34" charset="0"/>
            </a:endParaRPr>
          </a:p>
        </p:txBody>
      </p:sp>
      <p:sp>
        <p:nvSpPr>
          <p:cNvPr id="19" name="TextBox 18"/>
          <p:cNvSpPr txBox="1"/>
          <p:nvPr/>
        </p:nvSpPr>
        <p:spPr bwMode="auto">
          <a:xfrm>
            <a:off x="609601" y="3886200"/>
            <a:ext cx="4190999" cy="9511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Fulfillment: David’s descendant, Jesus, established the Kingdom of God for all eternity</a:t>
            </a:r>
            <a:endParaRPr lang="en-US" dirty="0">
              <a:solidFill>
                <a:schemeClr val="bg1">
                  <a:lumMod val="65000"/>
                </a:schemeClr>
              </a:solidFill>
              <a:latin typeface="Arial" pitchFamily="34" charset="0"/>
              <a:cs typeface="Arial" pitchFamily="34" charset="0"/>
            </a:endParaRPr>
          </a:p>
        </p:txBody>
      </p:sp>
      <p:pic>
        <p:nvPicPr>
          <p:cNvPr id="7171" name="Picture 3" descr="G:\powerpoint images\chapter7\shutterstock_870000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99123" y="3429000"/>
            <a:ext cx="3823217" cy="25089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51198690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6"/>
          <p:cNvSpPr txBox="1">
            <a:spLocks/>
          </p:cNvSpPr>
          <p:nvPr/>
        </p:nvSpPr>
        <p:spPr>
          <a:xfrm>
            <a:off x="1140823" y="2222472"/>
            <a:ext cx="4802777" cy="673128"/>
          </a:xfrm>
          <a:prstGeom prst="rect">
            <a:avLst/>
          </a:prstGeom>
        </p:spPr>
        <p:txBody>
          <a:bodyPr>
            <a:noAutofit/>
          </a:bodyPr>
          <a:lstStyle/>
          <a:p>
            <a:r>
              <a:rPr lang="en-US" sz="2400" b="1" dirty="0">
                <a:latin typeface="Arial" pitchFamily="34" charset="0"/>
                <a:cs typeface="Arial" pitchFamily="34" charset="0"/>
              </a:rPr>
              <a:t>Prophecies of a Messiah</a:t>
            </a:r>
          </a:p>
        </p:txBody>
      </p:sp>
      <p:sp>
        <p:nvSpPr>
          <p:cNvPr id="11" name="TextBox 5"/>
          <p:cNvSpPr txBox="1">
            <a:spLocks noChangeArrowheads="1"/>
          </p:cNvSpPr>
          <p:nvPr/>
        </p:nvSpPr>
        <p:spPr bwMode="auto">
          <a:xfrm>
            <a:off x="7297422" y="3793123"/>
            <a:ext cx="1694178" cy="169277"/>
          </a:xfrm>
          <a:prstGeom prst="rect">
            <a:avLst/>
          </a:prstGeom>
          <a:noFill/>
          <a:ln w="9525">
            <a:noFill/>
            <a:miter lim="800000"/>
            <a:headEnd/>
            <a:tailEnd/>
          </a:ln>
        </p:spPr>
        <p:txBody>
          <a:bodyPr wrap="square">
            <a:spAutoFit/>
          </a:bodyPr>
          <a:lstStyle/>
          <a:p>
            <a:pPr algn="r"/>
            <a:r>
              <a:rPr lang="en-US" sz="500" dirty="0">
                <a:latin typeface="Arial" pitchFamily="34" charset="0"/>
                <a:cs typeface="Arial" pitchFamily="34" charset="0"/>
              </a:rPr>
              <a:t>Copyright: </a:t>
            </a:r>
            <a:r>
              <a:rPr lang="en-US" sz="500" dirty="0" err="1">
                <a:latin typeface="Arial" pitchFamily="34" charset="0"/>
                <a:cs typeface="Arial" pitchFamily="34" charset="0"/>
              </a:rPr>
              <a:t>erburenustudio</a:t>
            </a:r>
            <a:r>
              <a:rPr lang="en-US" sz="500" dirty="0">
                <a:latin typeface="Arial" pitchFamily="34" charset="0"/>
                <a:cs typeface="Arial" pitchFamily="34" charset="0"/>
              </a:rPr>
              <a:t> / www.shutterstock.com</a:t>
            </a:r>
          </a:p>
        </p:txBody>
      </p:sp>
      <p:sp>
        <p:nvSpPr>
          <p:cNvPr id="12" name="TextBox 11"/>
          <p:cNvSpPr txBox="1"/>
          <p:nvPr/>
        </p:nvSpPr>
        <p:spPr bwMode="auto">
          <a:xfrm>
            <a:off x="452921" y="3134129"/>
            <a:ext cx="7319479"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Visions of a New Covenant and a heavenly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Kingdom </a:t>
            </a:r>
            <a:r>
              <a:rPr lang="en-US" dirty="0">
                <a:latin typeface="Arial" pitchFamily="34" charset="0"/>
                <a:cs typeface="Arial" pitchFamily="34" charset="0"/>
              </a:rPr>
              <a:t>were revealed to the prophets.</a:t>
            </a:r>
            <a:endParaRPr lang="en-US" dirty="0">
              <a:solidFill>
                <a:schemeClr val="bg1">
                  <a:lumMod val="65000"/>
                </a:schemeClr>
              </a:solidFill>
              <a:latin typeface="Arial" pitchFamily="34" charset="0"/>
              <a:cs typeface="Arial" pitchFamily="34" charset="0"/>
            </a:endParaRPr>
          </a:p>
        </p:txBody>
      </p:sp>
      <p:sp>
        <p:nvSpPr>
          <p:cNvPr id="14" name="TextBox 13"/>
          <p:cNvSpPr txBox="1"/>
          <p:nvPr/>
        </p:nvSpPr>
        <p:spPr bwMode="auto">
          <a:xfrm>
            <a:off x="452920" y="4001869"/>
            <a:ext cx="7007002" cy="646331"/>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The prophets gave the Chosen People hope for </a:t>
            </a:r>
            <a:r>
              <a:rPr lang="en-US" dirty="0" smtClean="0">
                <a:latin typeface="Arial" pitchFamily="34" charset="0"/>
                <a:cs typeface="Arial" pitchFamily="34" charset="0"/>
              </a:rPr>
              <a:t/>
            </a:r>
            <a:br>
              <a:rPr lang="en-US" dirty="0" smtClean="0">
                <a:latin typeface="Arial" pitchFamily="34" charset="0"/>
                <a:cs typeface="Arial" pitchFamily="34" charset="0"/>
              </a:rPr>
            </a:br>
            <a:r>
              <a:rPr lang="en-US" dirty="0" smtClean="0">
                <a:latin typeface="Arial" pitchFamily="34" charset="0"/>
                <a:cs typeface="Arial" pitchFamily="34" charset="0"/>
              </a:rPr>
              <a:t>a </a:t>
            </a:r>
            <a:r>
              <a:rPr lang="en-US" dirty="0">
                <a:latin typeface="Arial" pitchFamily="34" charset="0"/>
                <a:cs typeface="Arial" pitchFamily="34" charset="0"/>
              </a:rPr>
              <a:t>restoration of humanity’s relationship with God.</a:t>
            </a:r>
            <a:endParaRPr lang="en-US" dirty="0">
              <a:solidFill>
                <a:schemeClr val="bg1">
                  <a:lumMod val="65000"/>
                </a:schemeClr>
              </a:solidFill>
              <a:latin typeface="Arial" pitchFamily="34" charset="0"/>
              <a:cs typeface="Arial" pitchFamily="34" charset="0"/>
            </a:endParaRPr>
          </a:p>
        </p:txBody>
      </p:sp>
      <p:sp>
        <p:nvSpPr>
          <p:cNvPr id="16" name="TextBox 15"/>
          <p:cNvSpPr txBox="1"/>
          <p:nvPr/>
        </p:nvSpPr>
        <p:spPr bwMode="auto">
          <a:xfrm>
            <a:off x="452300" y="4964668"/>
            <a:ext cx="8322635" cy="369332"/>
          </a:xfrm>
          <a:prstGeom prst="rect">
            <a:avLst/>
          </a:prstGeom>
          <a:noFill/>
          <a:ln w="9525">
            <a:noFill/>
            <a:miter lim="800000"/>
            <a:headEnd/>
            <a:tailEnd/>
          </a:ln>
        </p:spPr>
        <p:txBody>
          <a:bodyPr wrap="square" rtlCol="0">
            <a:spAutoFit/>
          </a:bodyPr>
          <a:lstStyle/>
          <a:p>
            <a:pPr marL="285750" indent="-285750">
              <a:buFont typeface="Arial" pitchFamily="34" charset="0"/>
              <a:buChar char="•"/>
            </a:pPr>
            <a:r>
              <a:rPr lang="en-US" dirty="0">
                <a:latin typeface="Arial" pitchFamily="34" charset="0"/>
                <a:cs typeface="Arial" pitchFamily="34" charset="0"/>
              </a:rPr>
              <a:t>Jesus brings the Messianic prophecies to complete fulfillment.</a:t>
            </a:r>
            <a:endParaRPr lang="en-US" dirty="0">
              <a:solidFill>
                <a:schemeClr val="bg1">
                  <a:lumMod val="65000"/>
                </a:schemeClr>
              </a:solidFill>
              <a:latin typeface="Arial" pitchFamily="34" charset="0"/>
              <a:cs typeface="Arial" pitchFamily="34" charset="0"/>
            </a:endParaRPr>
          </a:p>
        </p:txBody>
      </p:sp>
      <p:pic>
        <p:nvPicPr>
          <p:cNvPr id="8195" name="Picture 3" descr="G:\powerpoint images\chapter7\shutterstock_91782407.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4065" y="1410539"/>
            <a:ext cx="3481335" cy="230638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26998559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p:bldP spid="16" grpId="0"/>
    </p:bldLst>
  </p:timing>
</p:sld>
</file>

<file path=ppt/theme/theme1.xml><?xml version="1.0" encoding="utf-8"?>
<a:theme xmlns:a="http://schemas.openxmlformats.org/drawingml/2006/main" name="LIC Presentation template-Ne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a:noAutofit/>
      </a:bodyPr>
      <a:lstStyle>
        <a:defPPr>
          <a:tabLst>
            <a:tab pos="182880" algn="l"/>
          </a:tabLst>
          <a:defRPr dirty="0" smtClean="0">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LIC Presentation template-New</Template>
  <TotalTime>1195</TotalTime>
  <Words>598</Words>
  <Application>Microsoft Office PowerPoint</Application>
  <PresentationFormat>On-screen Show (4:3)</PresentationFormat>
  <Paragraphs>55</Paragraphs>
  <Slides>9</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9</vt:i4>
      </vt:variant>
    </vt:vector>
  </HeadingPairs>
  <TitlesOfParts>
    <vt:vector size="13" baseType="lpstr">
      <vt:lpstr>Arial</vt:lpstr>
      <vt:lpstr>Calibri</vt:lpstr>
      <vt:lpstr>Calibri (Body)</vt:lpstr>
      <vt:lpstr>LIC Presentation template-New</vt:lpstr>
      <vt:lpstr>The Promise of a Messiah</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bmartinka</dc:creator>
  <cp:lastModifiedBy>Eloise Sendelbach</cp:lastModifiedBy>
  <cp:revision>240</cp:revision>
  <dcterms:created xsi:type="dcterms:W3CDTF">2011-06-08T19:56:13Z</dcterms:created>
  <dcterms:modified xsi:type="dcterms:W3CDTF">2013-02-05T15:40:44Z</dcterms:modified>
</cp:coreProperties>
</file>