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87738" autoAdjust="0"/>
  </p:normalViewPr>
  <p:slideViewPr>
    <p:cSldViewPr>
      <p:cViewPr>
        <p:scale>
          <a:sx n="100" d="100"/>
          <a:sy n="100" d="100"/>
        </p:scale>
        <p:origin x="-122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5945045-D9DB-4A93-A784-55E349806C42}" type="datetimeFigureOut">
              <a:rPr lang="en-US"/>
              <a:pPr>
                <a:defRPr/>
              </a:pPr>
              <a:t>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A09BB8F-D4A6-4052-A0AA-F24AD4DEC276}" type="slidenum">
              <a:rPr lang="en-US"/>
              <a:pPr>
                <a:defRPr/>
              </a:pPr>
              <a:t>‹#›</a:t>
            </a:fld>
            <a:endParaRPr lang="en-US"/>
          </a:p>
        </p:txBody>
      </p:sp>
    </p:spTree>
    <p:extLst>
      <p:ext uri="{BB962C8B-B14F-4D97-AF65-F5344CB8AC3E}">
        <p14:creationId xmlns:p14="http://schemas.microsoft.com/office/powerpoint/2010/main" val="29384464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30CEB3-EDC5-499A-935A-4A5AB63C0AF6}"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Jesus did not simply absorb our human nature; he assumed it. In other words, Jesus’ divine nature remained fully present.)</a:t>
            </a:r>
          </a:p>
          <a:p>
            <a:pPr>
              <a:spcBef>
                <a:spcPct val="0"/>
              </a:spcBef>
            </a:pP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45F897-8C0F-4F1A-8B35-D5E5C005F5C6}"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The Council of Nicaea, in 325, affirmed Jesus was “begotten,” but not made, one in being with God the Father.)</a:t>
            </a:r>
          </a:p>
          <a:p>
            <a:pPr>
              <a:spcBef>
                <a:spcPct val="0"/>
              </a:spcBef>
            </a:pPr>
            <a:endParaRPr lang="en-US"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AC82DC3-D72A-4A48-892D-A663B2F6F1DA}"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Jesus is the only Son of the Father; he is the Second Person of the Trinity, the Eternal Word.)</a:t>
            </a:r>
          </a:p>
          <a:p>
            <a:pPr>
              <a:spcBef>
                <a:spcPct val="0"/>
              </a:spcBef>
            </a:pPr>
            <a:endParaRPr lang="en-US" dirty="0"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237E7C4-9ACE-43A8-BA2F-94E9059662A7}"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Each Person of the Holy Trinity is a distinct Person, but they are the same Divine Being.)</a:t>
            </a:r>
          </a:p>
          <a:p>
            <a:pPr>
              <a:spcBef>
                <a:spcPct val="0"/>
              </a:spcBef>
            </a:pPr>
            <a:endParaRPr lang="en-US"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9C366AB-7D4B-4620-A03B-6F90FC214A1F}"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Jesus worked with human hands.)</a:t>
            </a:r>
          </a:p>
          <a:p>
            <a:pPr>
              <a:spcBef>
                <a:spcPct val="0"/>
              </a:spcBef>
            </a:pPr>
            <a:endParaRPr lang="en-US" dirty="0"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79F773-95B1-4372-BA44-DE72ED8C53EA}"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The Gospel of Luke tells us that the boy Jesus grew in both age and wisdom.)</a:t>
            </a:r>
          </a:p>
          <a:p>
            <a:pPr>
              <a:spcBef>
                <a:spcPct val="0"/>
              </a:spcBef>
            </a:pPr>
            <a:endParaRPr lang="en-US" dirty="0"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8F2484-5F22-405A-97A7-D1ACD0667320}"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Jesus was not immune to emotional pain and suffering; he felt love and heartbreak just as we do. That’s just one aspect of being fully human.)</a:t>
            </a:r>
          </a:p>
          <a:p>
            <a:pPr>
              <a:spcBef>
                <a:spcPct val="0"/>
              </a:spcBef>
            </a:pPr>
            <a:endParaRPr lang="en-US" dirty="0"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BF4A33D-ACEA-480D-AAF7-1DC55D9E84C7}"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He did feel physical pain and endured immense suffering on the cross.)</a:t>
            </a:r>
          </a:p>
          <a:p>
            <a:pPr>
              <a:spcBef>
                <a:spcPct val="0"/>
              </a:spcBef>
            </a:pPr>
            <a:endParaRPr lang="en-US" dirty="0"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E98D95-7E40-438D-BB99-73E4CECC4F5F}"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 </a:t>
            </a:r>
            <a:r>
              <a:rPr lang="en-US" dirty="0" smtClean="0"/>
              <a:t> Jesus commissioned his Apostles to make disciples of all nations; the Church continues this mission to unite all peoples in the love of Jesus.)</a:t>
            </a:r>
          </a:p>
          <a:p>
            <a:pPr>
              <a:spcBef>
                <a:spcPct val="0"/>
              </a:spcBef>
            </a:pPr>
            <a:endParaRPr lang="en-US" dirty="0"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736E91-5229-41F2-8F2F-C47C5F811786}"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“Christ” is the translation of the Hebrew word </a:t>
            </a:r>
            <a:r>
              <a:rPr lang="en-US" i="1" dirty="0" smtClean="0"/>
              <a:t>messiah</a:t>
            </a:r>
            <a:r>
              <a:rPr lang="en-US" dirty="0" smtClean="0"/>
              <a:t>, the “anointed.”)</a:t>
            </a:r>
          </a:p>
          <a:p>
            <a:pPr>
              <a:spcBef>
                <a:spcPct val="0"/>
              </a:spcBef>
            </a:pPr>
            <a:endParaRPr lang="en-US"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9CBA18C-9909-493C-805F-C787DF4387AC}"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Each slide contains a statement that students can identify as true or false. The second click on each slide gives the answer. Ask the students to explain why the statement is true or false.)</a:t>
            </a:r>
          </a:p>
          <a:p>
            <a:pPr>
              <a:spcBef>
                <a:spcPct val="0"/>
              </a:spcBef>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C1821F-71CC-46F9-B637-E9600CB3AFD7}"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Today when we call Jesus Lord, we too acknowledge his divinity.)</a:t>
            </a:r>
          </a:p>
          <a:p>
            <a:pPr>
              <a:spcBef>
                <a:spcPct val="0"/>
              </a:spcBef>
            </a:pPr>
            <a:endParaRPr lang="en-US" dirty="0"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AF1E049-632E-4A3D-9EA0-9D6185DA39CE}" type="slidenum">
              <a:rPr lang="en-US"/>
              <a:pPr fontAlgn="base">
                <a:spcBef>
                  <a:spcPct val="0"/>
                </a:spcBef>
                <a:spcAft>
                  <a:spcPct val="0"/>
                </a:spcAft>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Because Mary was not restrained by sin, she was freely able to follow God’s will and cooperate in salvation history by being the Mother of God.)</a:t>
            </a:r>
          </a:p>
          <a:p>
            <a:pPr>
              <a:spcBef>
                <a:spcPct val="0"/>
              </a:spcBef>
            </a:pP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AF4FC-D2AA-457D-9FAE-DB1757C84C18}"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The biblical account of the Annunciation in Luke affirms this statement.)</a:t>
            </a:r>
          </a:p>
          <a:p>
            <a:pPr>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7B0B94-CF63-4971-A279-C896672EC9C6}"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Besides Mary, other examples include God acting through Moses, Hannah, Ruth, and David.)</a:t>
            </a:r>
          </a:p>
          <a:p>
            <a:pPr>
              <a:spcBef>
                <a:spcPct val="0"/>
              </a:spcBef>
            </a:pPr>
            <a:endParaRPr lang="en-US" dirty="0"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EC9ACE-5456-4753-98F7-6099C9C026F6}"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Jesus is Mary’s </a:t>
            </a:r>
            <a:r>
              <a:rPr lang="en-US" i="1" dirty="0" smtClean="0"/>
              <a:t>only</a:t>
            </a:r>
            <a:r>
              <a:rPr lang="en-US" dirty="0" smtClean="0"/>
              <a:t> child.)</a:t>
            </a:r>
          </a:p>
          <a:p>
            <a:pPr>
              <a:spcBef>
                <a:spcPct val="0"/>
              </a:spcBef>
            </a:pPr>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8131B1-E3F1-4FB4-BFA2-F74E9485DAA7}"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Mary’s perpetual virginity is a sign that Jesus’ conception and birth were a unique moment in history.)</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450A97-E169-451C-9D33-88C5715A665B}"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Jesus is both true God and true human (man), fully human and fully divine. These substances of human and divine nature are not “blended” or “mixed” in some way in the Person of Jesus.)</a:t>
            </a:r>
          </a:p>
          <a:p>
            <a:pPr>
              <a:spcBef>
                <a:spcPct val="0"/>
              </a:spcBef>
            </a:pPr>
            <a:endParaRPr lang="en-US" dirty="0"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091D0D-71BD-49E3-87E8-C832E0F9CFB0}"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The Letter to the Hebrews includes this statement.)</a:t>
            </a:r>
          </a:p>
          <a:p>
            <a:pPr>
              <a:spcBef>
                <a:spcPct val="0"/>
              </a:spcBef>
            </a:pPr>
            <a:endParaRPr lang="en-US" dirty="0" smtClean="0"/>
          </a:p>
          <a:p>
            <a:pPr>
              <a:spcBef>
                <a:spcPct val="0"/>
              </a:spcBef>
            </a:pPr>
            <a:r>
              <a:rPr lang="en-US" b="1" dirty="0" smtClean="0"/>
              <a:t> </a:t>
            </a:r>
            <a:endParaRPr lang="en-US" b="1" baseline="0" dirty="0" smtClean="0"/>
          </a:p>
          <a:p>
            <a:pPr>
              <a:spcBef>
                <a:spcPct val="0"/>
              </a:spcBef>
            </a:pPr>
            <a:endParaRPr lang="en-US" dirty="0"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B3272B0-C513-4E11-9E2F-3AF851682BBF}"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descr="Opening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smtClean="0"/>
              <a:t>Click to edit Master text styles</a:t>
            </a: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770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7"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8"/>
          <p:cNvSpPr>
            <a:spLocks noGrp="1"/>
          </p:cNvSpPr>
          <p:nvPr>
            <p:ph type="body" sz="quarter" idx="12"/>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smtClean="0"/>
              <a:t>Click to edit Master text styles</a:t>
            </a:r>
          </a:p>
        </p:txBody>
      </p:sp>
      <p:sp>
        <p:nvSpPr>
          <p:cNvPr id="6" name="Footer Placeholder 4"/>
          <p:cNvSpPr>
            <a:spLocks noGrp="1"/>
          </p:cNvSpPr>
          <p:nvPr>
            <p:ph type="ftr" sz="quarter" idx="13"/>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
        <p:nvSpPr>
          <p:cNvPr id="4" name="Footer Placeholder 4"/>
          <p:cNvSpPr>
            <a:spLocks noGrp="1"/>
          </p:cNvSpPr>
          <p:nvPr>
            <p:ph type="ftr" sz="quarter" idx="13"/>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3" name="Footer Placeholder 4"/>
          <p:cNvSpPr>
            <a:spLocks noGrp="1"/>
          </p:cNvSpPr>
          <p:nvPr>
            <p:ph type="ftr" sz="quarter" idx="10"/>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
        <p:nvSpPr>
          <p:cNvPr id="6" name="Footer Placeholder 4"/>
          <p:cNvSpPr>
            <a:spLocks noGrp="1"/>
          </p:cNvSpPr>
          <p:nvPr>
            <p:ph type="ftr" sz="quarter" idx="13"/>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6"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11" name="Text Placeholder 10"/>
          <p:cNvSpPr>
            <a:spLocks noGrp="1"/>
          </p:cNvSpPr>
          <p:nvPr>
            <p:ph type="body" sz="quarter" idx="12"/>
          </p:nvPr>
        </p:nvSpPr>
        <p:spPr>
          <a:xfrm>
            <a:off x="914400" y="2514600"/>
            <a:ext cx="7315200" cy="1524000"/>
          </a:xfrm>
        </p:spPr>
        <p:txBody>
          <a:bodyPr/>
          <a:lstStyle>
            <a:lvl1pPr algn="ctr">
              <a:buNone/>
              <a:defRPr sz="3200">
                <a:solidFill>
                  <a:schemeClr val="accent5">
                    <a:lumMod val="75000"/>
                  </a:schemeClr>
                </a:solidFill>
              </a:defRPr>
            </a:lvl1pPr>
            <a:lvl2pPr algn="ctr">
              <a:buNone/>
              <a:defRPr sz="2800" i="0"/>
            </a:lvl2pPr>
          </a:lstStyle>
          <a:p>
            <a:pPr lvl="0"/>
            <a:r>
              <a:rPr lang="en-US" dirty="0" smtClean="0"/>
              <a:t>Click to edit Master text styles</a:t>
            </a:r>
          </a:p>
          <a:p>
            <a:pPr lvl="1"/>
            <a:r>
              <a:rPr lang="en-US" dirty="0" smtClean="0"/>
              <a:t>Second level</a:t>
            </a:r>
          </a:p>
        </p:txBody>
      </p:sp>
      <p:sp>
        <p:nvSpPr>
          <p:cNvPr id="7" name="Footer Placeholder 4"/>
          <p:cNvSpPr>
            <a:spLocks noGrp="1"/>
          </p:cNvSpPr>
          <p:nvPr>
            <p:ph type="ftr" sz="quarter" idx="14"/>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838200"/>
            <a:ext cx="7772400" cy="579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9263D51-6957-4958-86E9-29F486629F97}" type="datetimeFigureOut">
              <a:rPr lang="en-US"/>
              <a:pPr>
                <a:defRPr/>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1A8FD9D-1F03-43D4-8DC7-74B7B2F59BB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Lst>
  <p:transition spd="med">
    <p:fade/>
  </p:transition>
  <p:txStyles>
    <p:titleStyle>
      <a:lvl1pPr algn="l" rtl="0" fontAlgn="base">
        <a:spcBef>
          <a:spcPct val="0"/>
        </a:spcBef>
        <a:spcAft>
          <a:spcPct val="0"/>
        </a:spcAft>
        <a:defRPr sz="2800" b="1" kern="1200">
          <a:solidFill>
            <a:schemeClr val="tx1"/>
          </a:solidFill>
          <a:latin typeface="Arial" pitchFamily="34" charset="0"/>
          <a:ea typeface="+mj-ea"/>
          <a:cs typeface="Arial" pitchFamily="34" charset="0"/>
        </a:defRPr>
      </a:lvl1pPr>
      <a:lvl2pPr algn="l" rtl="0" fontAlgn="base">
        <a:spcBef>
          <a:spcPct val="0"/>
        </a:spcBef>
        <a:spcAft>
          <a:spcPct val="0"/>
        </a:spcAft>
        <a:defRPr sz="2800" b="1">
          <a:solidFill>
            <a:schemeClr val="tx1"/>
          </a:solidFill>
          <a:latin typeface="Arial" charset="0"/>
          <a:cs typeface="Arial" charset="0"/>
        </a:defRPr>
      </a:lvl2pPr>
      <a:lvl3pPr algn="l" rtl="0" fontAlgn="base">
        <a:spcBef>
          <a:spcPct val="0"/>
        </a:spcBef>
        <a:spcAft>
          <a:spcPct val="0"/>
        </a:spcAft>
        <a:defRPr sz="2800" b="1">
          <a:solidFill>
            <a:schemeClr val="tx1"/>
          </a:solidFill>
          <a:latin typeface="Arial" charset="0"/>
          <a:cs typeface="Arial" charset="0"/>
        </a:defRPr>
      </a:lvl3pPr>
      <a:lvl4pPr algn="l" rtl="0" fontAlgn="base">
        <a:spcBef>
          <a:spcPct val="0"/>
        </a:spcBef>
        <a:spcAft>
          <a:spcPct val="0"/>
        </a:spcAft>
        <a:defRPr sz="2800" b="1">
          <a:solidFill>
            <a:schemeClr val="tx1"/>
          </a:solidFill>
          <a:latin typeface="Arial" charset="0"/>
          <a:cs typeface="Arial" charset="0"/>
        </a:defRPr>
      </a:lvl4pPr>
      <a:lvl5pPr algn="l" rtl="0" fontAlgn="base">
        <a:spcBef>
          <a:spcPct val="0"/>
        </a:spcBef>
        <a:spcAft>
          <a:spcPct val="0"/>
        </a:spcAft>
        <a:defRPr sz="2800" b="1">
          <a:solidFill>
            <a:schemeClr val="tx1"/>
          </a:solidFill>
          <a:latin typeface="Arial" charset="0"/>
          <a:cs typeface="Arial"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14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lang="en-US" dirty="0" smtClean="0"/>
              <a:t>What the Incarnation </a:t>
            </a:r>
            <a:br>
              <a:rPr lang="en-US" dirty="0" smtClean="0"/>
            </a:br>
            <a:r>
              <a:rPr lang="en-US" dirty="0" smtClean="0"/>
              <a:t>Is and Is Not</a:t>
            </a:r>
            <a:br>
              <a:rPr lang="en-US" dirty="0" smtClean="0"/>
            </a:br>
            <a:endParaRPr lang="en-US" dirty="0"/>
          </a:p>
        </p:txBody>
      </p:sp>
      <p:sp>
        <p:nvSpPr>
          <p:cNvPr id="10243" name="Subtitle 2"/>
          <p:cNvSpPr>
            <a:spLocks noGrp="1"/>
          </p:cNvSpPr>
          <p:nvPr>
            <p:ph type="subTitle" idx="1"/>
          </p:nvPr>
        </p:nvSpPr>
        <p:spPr/>
        <p:txBody>
          <a:bodyPr/>
          <a:lstStyle/>
          <a:p>
            <a:r>
              <a:rPr lang="en-US" dirty="0" smtClean="0">
                <a:latin typeface="Arial" charset="0"/>
                <a:cs typeface="Arial" charset="0"/>
              </a:rPr>
              <a:t>The Paschal </a:t>
            </a:r>
            <a:r>
              <a:rPr lang="en-US" smtClean="0">
                <a:latin typeface="Arial" charset="0"/>
                <a:cs typeface="Arial" charset="0"/>
              </a:rPr>
              <a:t>Mystery </a:t>
            </a:r>
            <a:r>
              <a:rPr lang="en-US" smtClean="0">
                <a:latin typeface="Arial" charset="0"/>
                <a:cs typeface="Arial" charset="0"/>
              </a:rPr>
              <a:t>Course</a:t>
            </a:r>
            <a:endParaRPr lang="en-US" dirty="0" smtClean="0">
              <a:latin typeface="Arial" charset="0"/>
              <a:cs typeface="Arial" charset="0"/>
            </a:endParaRPr>
          </a:p>
        </p:txBody>
      </p:sp>
      <p:sp>
        <p:nvSpPr>
          <p:cNvPr id="10244" name="Text Placeholder 8"/>
          <p:cNvSpPr>
            <a:spLocks noGrp="1"/>
          </p:cNvSpPr>
          <p:nvPr>
            <p:ph type="body" sz="quarter" idx="10"/>
          </p:nvPr>
        </p:nvSpPr>
        <p:spPr/>
        <p:txBody>
          <a:bodyPr>
            <a:normAutofit fontScale="32500" lnSpcReduction="20000"/>
          </a:bodyPr>
          <a:lstStyle/>
          <a:p>
            <a:r>
              <a:rPr lang="en-US" sz="1600" dirty="0" smtClean="0">
                <a:solidFill>
                  <a:schemeClr val="tx1"/>
                </a:solidFill>
                <a:latin typeface="Arial" charset="0"/>
                <a:cs typeface="Arial" charset="0"/>
              </a:rPr>
              <a:t>Document # TX001320</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absorbed our human nature (sort of like a sponge).</a:t>
            </a:r>
          </a:p>
          <a:p>
            <a:r>
              <a:rPr lang="en-US" b="1" dirty="0" smtClean="0">
                <a:ln w="1905"/>
                <a:solidFill>
                  <a:schemeClr val="accent6">
                    <a:shade val="20000"/>
                    <a:satMod val="200000"/>
                  </a:schemeClr>
                </a:solidFill>
                <a:effectLst>
                  <a:innerShdw blurRad="69850" dist="43180" dir="5400000">
                    <a:srgbClr val="000000">
                      <a:alpha val="65000"/>
                    </a:srgbClr>
                  </a:innerShdw>
                </a:effectLst>
              </a:rPr>
              <a:t>FALSE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was made by God the Father.</a:t>
            </a:r>
          </a:p>
          <a:p>
            <a:r>
              <a:rPr lang="en-US" b="1" dirty="0" smtClean="0">
                <a:ln w="1905"/>
                <a:solidFill>
                  <a:schemeClr val="accent6">
                    <a:shade val="20000"/>
                    <a:satMod val="200000"/>
                  </a:schemeClr>
                </a:solidFill>
                <a:effectLst>
                  <a:innerShdw blurRad="69850" dist="43180" dir="5400000">
                    <a:srgbClr val="000000">
                      <a:alpha val="65000"/>
                    </a:srgbClr>
                  </a:innerShdw>
                </a:effectLst>
              </a:rPr>
              <a:t>FALSE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Incarnation is the Word of God made flesh.</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is made of the same “God-stuff,” substance, or </a:t>
            </a:r>
            <a:r>
              <a:rPr lang="en-US"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ousia</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as God the Father and God the Holy Spirit.</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Because Jesus was fully divine, he did not have to work like everyone else.</a:t>
            </a:r>
          </a:p>
          <a:p>
            <a:r>
              <a:rPr lang="en-US" b="1" dirty="0" smtClean="0">
                <a:ln w="1905"/>
                <a:solidFill>
                  <a:schemeClr val="accent6">
                    <a:shade val="20000"/>
                    <a:satMod val="200000"/>
                  </a:schemeClr>
                </a:solidFill>
                <a:effectLst>
                  <a:innerShdw blurRad="69850" dist="43180" dir="5400000">
                    <a:srgbClr val="000000">
                      <a:alpha val="65000"/>
                    </a:srgbClr>
                  </a:innerShdw>
                </a:effectLst>
              </a:rPr>
              <a:t>FALSE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did not have some super- human IQ; he thought with a human mind.</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was immune to emotional pain, fear, and heartbreak.</a:t>
            </a:r>
          </a:p>
          <a:p>
            <a:r>
              <a:rPr lang="en-US" b="1" dirty="0" smtClean="0">
                <a:ln w="1905"/>
                <a:solidFill>
                  <a:schemeClr val="accent6">
                    <a:shade val="20000"/>
                    <a:satMod val="200000"/>
                  </a:schemeClr>
                </a:solidFill>
                <a:effectLst>
                  <a:innerShdw blurRad="69850" dist="43180" dir="5400000">
                    <a:srgbClr val="000000">
                      <a:alpha val="65000"/>
                    </a:srgbClr>
                  </a:innerShdw>
                </a:effectLst>
              </a:rPr>
              <a:t>FALSE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Because Jesus was fully human, his body had physical limitations.</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is the savior of all.</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“Christ” is the Greek translation of </a:t>
            </a:r>
            <a:r>
              <a:rPr lang="en-US"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Yahweh.</a:t>
            </a:r>
            <a:endPar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en-US" b="1" dirty="0" smtClean="0">
                <a:ln w="1905"/>
                <a:solidFill>
                  <a:schemeClr val="accent6">
                    <a:shade val="20000"/>
                    <a:satMod val="200000"/>
                  </a:schemeClr>
                </a:solidFill>
                <a:effectLst>
                  <a:innerShdw blurRad="69850" dist="43180" dir="5400000">
                    <a:srgbClr val="000000">
                      <a:alpha val="65000"/>
                    </a:srgbClr>
                  </a:innerShdw>
                </a:effectLst>
              </a:rPr>
              <a:t>FALSE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en-US" b="1" dirty="0" smtClean="0">
                <a:solidFill>
                  <a:schemeClr val="tx1"/>
                </a:solidFill>
              </a:rPr>
              <a:t>Identify the following statements </a:t>
            </a:r>
            <a:br>
              <a:rPr lang="en-US" b="1" dirty="0" smtClean="0">
                <a:solidFill>
                  <a:schemeClr val="tx1"/>
                </a:solidFill>
              </a:rPr>
            </a:br>
            <a:r>
              <a:rPr lang="en-US" b="1" dirty="0" smtClean="0">
                <a:solidFill>
                  <a:schemeClr val="tx1"/>
                </a:solidFill>
              </a:rPr>
              <a:t>as true or false.</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was sometimes called Lord, a title the Jews used for God.</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Mary had no choice in whether she was to be the Mother of God.</a:t>
            </a:r>
          </a:p>
          <a:p>
            <a:r>
              <a:rPr lang="en-US" b="1" dirty="0" smtClean="0">
                <a:ln w="1905"/>
                <a:solidFill>
                  <a:schemeClr val="accent6">
                    <a:shade val="20000"/>
                    <a:satMod val="200000"/>
                  </a:schemeClr>
                </a:solidFill>
                <a:effectLst>
                  <a:innerShdw blurRad="69850" dist="43180" dir="5400000">
                    <a:srgbClr val="000000">
                      <a:alpha val="65000"/>
                    </a:srgbClr>
                  </a:innerShdw>
                </a:effectLst>
              </a:rPr>
              <a:t>FALSE</a:t>
            </a:r>
            <a:endParaRPr lang="en-US" b="1" dirty="0">
              <a:ln w="1905"/>
              <a:solidFill>
                <a:schemeClr val="accent6">
                  <a:shade val="20000"/>
                  <a:satMod val="200000"/>
                </a:schemeClr>
              </a:solidFill>
              <a:effectLst>
                <a:innerShdw blurRad="69850" dist="43180" dir="5400000">
                  <a:srgbClr val="000000">
                    <a:alpha val="65000"/>
                  </a:srgbClr>
                </a:inn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was conceived by the power of the Holy Spirit.</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914400" y="2514600"/>
            <a:ext cx="7315200" cy="3124200"/>
          </a:xfrm>
        </p:spPr>
        <p:txBody>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To fulfill the promise of the Covenant, God often acts through those who are considered to be weak and powerless.</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is just the first of Mary’s sons.</a:t>
            </a:r>
          </a:p>
          <a:p>
            <a:r>
              <a:rPr lang="en-US" b="1" dirty="0" smtClean="0">
                <a:ln w="1905"/>
                <a:solidFill>
                  <a:schemeClr val="accent6">
                    <a:shade val="20000"/>
                    <a:satMod val="200000"/>
                  </a:schemeClr>
                </a:solidFill>
                <a:effectLst>
                  <a:innerShdw blurRad="69850" dist="43180" dir="5400000">
                    <a:srgbClr val="000000">
                      <a:alpha val="65000"/>
                    </a:srgbClr>
                  </a:innerShdw>
                </a:effectLst>
              </a:rPr>
              <a:t>FALSE</a:t>
            </a:r>
            <a:endParaRPr lang="en-US" b="1" dirty="0">
              <a:ln w="1905"/>
              <a:solidFill>
                <a:schemeClr val="accent6">
                  <a:shade val="20000"/>
                  <a:satMod val="200000"/>
                </a:schemeClr>
              </a:solidFill>
              <a:effectLst>
                <a:innerShdw blurRad="69850" dist="43180" dir="5400000">
                  <a:srgbClr val="000000">
                    <a:alpha val="65000"/>
                  </a:srgbClr>
                </a:inn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Church recognizes Mary as remaining a virgin throughout </a:t>
            </a:r>
          </a:p>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her life.</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human and divine natures are all mixed together (sort of like a smoothie) in the one Person of Jesus.</a:t>
            </a:r>
          </a:p>
          <a:p>
            <a:r>
              <a:rPr lang="en-US" b="1" dirty="0" smtClean="0">
                <a:ln w="1905"/>
                <a:solidFill>
                  <a:schemeClr val="accent6">
                    <a:shade val="20000"/>
                    <a:satMod val="200000"/>
                  </a:schemeClr>
                </a:solidFill>
                <a:effectLst>
                  <a:innerShdw blurRad="69850" dist="43180" dir="5400000">
                    <a:srgbClr val="000000">
                      <a:alpha val="65000"/>
                    </a:srgbClr>
                  </a:innerShdw>
                </a:effectLst>
              </a:rPr>
              <a:t>FALSE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pPr>
              <a:spcBef>
                <a:spcPct val="0"/>
              </a:spcBef>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was human like us in all things except sin.</a:t>
            </a:r>
          </a:p>
          <a:p>
            <a:pPr>
              <a:spcBef>
                <a:spcPct val="0"/>
              </a:spcBef>
            </a:pPr>
            <a:r>
              <a:rPr lang="en-US" b="1" dirty="0" smtClean="0">
                <a:ln w="1905"/>
                <a:solidFill>
                  <a:schemeClr val="accent6">
                    <a:shade val="20000"/>
                    <a:satMod val="200000"/>
                  </a:schemeClr>
                </a:solidFill>
                <a:effectLst>
                  <a:innerShdw blurRad="69850" dist="43180" dir="5400000">
                    <a:srgbClr val="000000">
                      <a:alpha val="65000"/>
                    </a:srgbClr>
                  </a:innerShdw>
                </a:effectLst>
              </a:rPr>
              <a:t>TRUE</a:t>
            </a:r>
          </a:p>
          <a:p>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736</Words>
  <Application>Microsoft Office PowerPoint</Application>
  <PresentationFormat>On-screen Show (4:3)</PresentationFormat>
  <Paragraphs>82</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LIC Presentation template</vt:lpstr>
      <vt:lpstr>What the Incarnation  Is and Is Not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Mary's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 Martinka</dc:creator>
  <cp:lastModifiedBy>pintern</cp:lastModifiedBy>
  <cp:revision>13</cp:revision>
  <dcterms:created xsi:type="dcterms:W3CDTF">2010-11-09T18:01:28Z</dcterms:created>
  <dcterms:modified xsi:type="dcterms:W3CDTF">2012-02-15T17:04:55Z</dcterms:modified>
</cp:coreProperties>
</file>